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E5B8-C857-41C6-99A5-8D05882FCEC8}" type="datetimeFigureOut">
              <a:rPr lang="sl-SI" smtClean="0"/>
              <a:pPr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BOJ ZA OSVOBODITEV IN ŽIVLJENJE MED VOJNO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632848" cy="1752600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“Malo se naučimo iz zmage, veliko iz poraza.” (japonski pregovor)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1. Odziv na okupacijo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61" y="1196752"/>
            <a:ext cx="4159981" cy="197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6245" y="1196752"/>
            <a:ext cx="4159981" cy="258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Puščica dol 9"/>
          <p:cNvSpPr/>
          <p:nvPr/>
        </p:nvSpPr>
        <p:spPr>
          <a:xfrm>
            <a:off x="2123727" y="3295175"/>
            <a:ext cx="432048" cy="4489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 dol 10"/>
          <p:cNvSpPr/>
          <p:nvPr/>
        </p:nvSpPr>
        <p:spPr>
          <a:xfrm>
            <a:off x="6498625" y="3879424"/>
            <a:ext cx="504056" cy="50036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aobljeni pravokotnik 11"/>
          <p:cNvSpPr/>
          <p:nvPr/>
        </p:nvSpPr>
        <p:spPr>
          <a:xfrm>
            <a:off x="363997" y="3754492"/>
            <a:ext cx="4032448" cy="1402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Predstavniki komunistične partije in nekaterih levo usmerjenih skupin so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26. aprila 1941 </a:t>
            </a:r>
            <a:r>
              <a:rPr lang="sl-SI" b="1" dirty="0" smtClean="0"/>
              <a:t>ustanovili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Osvobodilno fronto - OF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4788024" y="4365104"/>
            <a:ext cx="3925260" cy="10754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Jeseni 1941 </a:t>
            </a:r>
            <a:r>
              <a:rPr lang="sl-SI" b="1" dirty="0" smtClean="0"/>
              <a:t>so meščanski politiki, ob sodelovanju z vlado v Londonu, pripravili program –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LONDONSKE TOČKE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363997" y="5552887"/>
            <a:ext cx="4055745" cy="11164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Program - </a:t>
            </a:r>
            <a:r>
              <a:rPr lang="sl-SI" b="1" dirty="0" smtClean="0">
                <a:solidFill>
                  <a:srgbClr val="FF0000"/>
                </a:solidFill>
              </a:rPr>
              <a:t>Temeljne točke OF </a:t>
            </a:r>
            <a:r>
              <a:rPr lang="sl-SI" b="1" dirty="0" smtClean="0"/>
              <a:t>je predvideval </a:t>
            </a:r>
            <a:r>
              <a:rPr lang="sl-SI" b="1" dirty="0" smtClean="0">
                <a:solidFill>
                  <a:srgbClr val="FF0000"/>
                </a:solidFill>
              </a:rPr>
              <a:t>boj</a:t>
            </a:r>
            <a:r>
              <a:rPr lang="sl-SI" b="1" dirty="0" smtClean="0"/>
              <a:t> za osvoboditev in združitev slovenskega naroda…</a:t>
            </a:r>
          </a:p>
          <a:p>
            <a:pPr algn="ctr"/>
            <a:endParaRPr lang="sl-SI" b="1" dirty="0"/>
          </a:p>
        </p:txBody>
      </p:sp>
      <p:sp>
        <p:nvSpPr>
          <p:cNvPr id="15" name="Zaobljeni pravokotnik 14"/>
          <p:cNvSpPr/>
          <p:nvPr/>
        </p:nvSpPr>
        <p:spPr>
          <a:xfrm>
            <a:off x="4788024" y="5784845"/>
            <a:ext cx="3925260" cy="8650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Aprila 1942 </a:t>
            </a:r>
            <a:r>
              <a:rPr lang="sl-SI" b="1" dirty="0" smtClean="0"/>
              <a:t>so ustanovili ilegalno organizacijo </a:t>
            </a:r>
            <a:r>
              <a:rPr lang="sl-SI" b="1" dirty="0" smtClean="0">
                <a:solidFill>
                  <a:srgbClr val="FF0000"/>
                </a:solidFill>
              </a:rPr>
              <a:t>SLOVENSKO ZAVEZO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16" name="Puščica dol 15"/>
          <p:cNvSpPr/>
          <p:nvPr/>
        </p:nvSpPr>
        <p:spPr>
          <a:xfrm>
            <a:off x="2156639" y="5301208"/>
            <a:ext cx="360041" cy="23608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 dol 16"/>
          <p:cNvSpPr/>
          <p:nvPr/>
        </p:nvSpPr>
        <p:spPr>
          <a:xfrm>
            <a:off x="6608811" y="5492178"/>
            <a:ext cx="283685" cy="29266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2. Kako je potekal upor proti okupatorju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323528" y="1039191"/>
            <a:ext cx="468052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OF</a:t>
            </a:r>
            <a:r>
              <a:rPr lang="sl-SI" sz="2000" b="1" dirty="0" smtClean="0"/>
              <a:t> je od ustanovitve naprej izvajala </a:t>
            </a:r>
            <a:r>
              <a:rPr lang="sl-SI" sz="2000" b="1" dirty="0" smtClean="0">
                <a:solidFill>
                  <a:srgbClr val="C00000"/>
                </a:solidFill>
              </a:rPr>
              <a:t>upor,</a:t>
            </a:r>
            <a:r>
              <a:rPr lang="sl-SI" sz="2000" b="1" dirty="0" smtClean="0"/>
              <a:t> </a:t>
            </a:r>
          </a:p>
          <a:p>
            <a:pPr algn="ctr"/>
            <a:r>
              <a:rPr lang="sl-SI" sz="2000" b="1" dirty="0" smtClean="0"/>
              <a:t>od napada na SZ pa je prešla v</a:t>
            </a:r>
          </a:p>
          <a:p>
            <a:pPr algn="ctr"/>
            <a:r>
              <a:rPr lang="sl-SI" sz="2000" b="1" dirty="0" smtClean="0"/>
              <a:t> oborožen odpor.</a:t>
            </a:r>
            <a:endParaRPr lang="sl-SI" sz="2000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827584" y="2852936"/>
            <a:ext cx="3456384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Pripadniki OF so: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zbirali podatke o okupatorjih,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izvajali sabotaže, atentate, 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ilegalno obveščali prebivalstvo …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323528" y="4574926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Ljubljana</a:t>
            </a:r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7" name="Zaobljeni pravokotnik 6"/>
          <p:cNvSpPr/>
          <p:nvPr/>
        </p:nvSpPr>
        <p:spPr>
          <a:xfrm>
            <a:off x="3347864" y="4574926"/>
            <a:ext cx="165618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Kočevsko</a:t>
            </a:r>
            <a:endParaRPr lang="sl-SI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827584" y="5301208"/>
            <a:ext cx="345638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Okupatorji so: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streljali talce, 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ljudi zapirali in pošiljali v taborišča …</a:t>
            </a:r>
            <a:endParaRPr lang="sl-SI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5508104" y="1196752"/>
            <a:ext cx="2880320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Meščanski tabor </a:t>
            </a:r>
            <a:r>
              <a:rPr lang="sl-SI" b="1" dirty="0" smtClean="0"/>
              <a:t>se je pripravljal na odpor postopno.</a:t>
            </a:r>
            <a:endParaRPr lang="sl-SI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5508104" y="2924944"/>
            <a:ext cx="2880320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Liberalni tabor </a:t>
            </a:r>
            <a:r>
              <a:rPr lang="sl-SI" b="1" dirty="0" smtClean="0"/>
              <a:t>je organiziral obveščevalno dejavnost za zaveznike …</a:t>
            </a:r>
            <a:endParaRPr lang="sl-SI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5508104" y="4437112"/>
            <a:ext cx="2880320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Ustanovili so </a:t>
            </a:r>
            <a:r>
              <a:rPr lang="sl-SI" b="1" dirty="0" smtClean="0">
                <a:solidFill>
                  <a:srgbClr val="C00000"/>
                </a:solidFill>
              </a:rPr>
              <a:t>ilegalne odporniške enote</a:t>
            </a:r>
            <a:r>
              <a:rPr lang="sl-SI" b="1" dirty="0" smtClean="0"/>
              <a:t>, ki pa niso delovale vojaško.</a:t>
            </a:r>
            <a:endParaRPr lang="sl-SI" b="1" dirty="0"/>
          </a:p>
        </p:txBody>
      </p:sp>
      <p:sp>
        <p:nvSpPr>
          <p:cNvPr id="12" name="Puščica dol 11"/>
          <p:cNvSpPr/>
          <p:nvPr/>
        </p:nvSpPr>
        <p:spPr>
          <a:xfrm>
            <a:off x="2405716" y="2414115"/>
            <a:ext cx="360040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dol 12"/>
          <p:cNvSpPr/>
          <p:nvPr/>
        </p:nvSpPr>
        <p:spPr>
          <a:xfrm>
            <a:off x="2303748" y="4437112"/>
            <a:ext cx="432048" cy="79208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 dol 13"/>
          <p:cNvSpPr/>
          <p:nvPr/>
        </p:nvSpPr>
        <p:spPr>
          <a:xfrm>
            <a:off x="6732240" y="2564904"/>
            <a:ext cx="360040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 dol 14"/>
          <p:cNvSpPr/>
          <p:nvPr/>
        </p:nvSpPr>
        <p:spPr>
          <a:xfrm>
            <a:off x="6804248" y="4113076"/>
            <a:ext cx="288032" cy="32403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3297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19385"/>
            <a:ext cx="8229600" cy="562074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3. Kdo so bili partizani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42" y="1916832"/>
            <a:ext cx="3619681" cy="245668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Zaobljeni pravokotnik 3"/>
          <p:cNvSpPr/>
          <p:nvPr/>
        </p:nvSpPr>
        <p:spPr>
          <a:xfrm>
            <a:off x="274218" y="922514"/>
            <a:ext cx="218741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Posamezniki so prostovoljno odšli v gozdove – </a:t>
            </a:r>
            <a:r>
              <a:rPr lang="sl-SI" b="1" dirty="0" smtClean="0">
                <a:solidFill>
                  <a:srgbClr val="C00000"/>
                </a:solidFill>
              </a:rPr>
              <a:t>prve partizanske čete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267510" y="2479102"/>
            <a:ext cx="221128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Sprva so imeli enotna le partizanska pokrivala – </a:t>
            </a:r>
            <a:r>
              <a:rPr lang="sl-SI" b="1" dirty="0" err="1" smtClean="0">
                <a:solidFill>
                  <a:srgbClr val="C00000"/>
                </a:solidFill>
              </a:rPr>
              <a:t>triglavke</a:t>
            </a:r>
            <a:r>
              <a:rPr lang="sl-SI" b="1" dirty="0" smtClean="0">
                <a:solidFill>
                  <a:srgbClr val="C00000"/>
                </a:solidFill>
              </a:rPr>
              <a:t> z zvezdo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239363" y="4495382"/>
            <a:ext cx="2172397" cy="21019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Enote OF </a:t>
            </a:r>
            <a:r>
              <a:rPr lang="sl-SI" b="1" dirty="0" smtClean="0"/>
              <a:t>so skrbele za mobilizacijo partizanskih prostovoljcev in pomagale pri odhodu v gozdove.</a:t>
            </a:r>
            <a:endParaRPr lang="sl-SI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2843809" y="764704"/>
            <a:ext cx="3528390" cy="9943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Prvi partizani so bili predvsem </a:t>
            </a:r>
            <a:r>
              <a:rPr lang="sl-SI" b="1" dirty="0" smtClean="0">
                <a:solidFill>
                  <a:srgbClr val="C00000"/>
                </a:solidFill>
              </a:rPr>
              <a:t>komunisti</a:t>
            </a:r>
            <a:r>
              <a:rPr lang="sl-SI" b="1" dirty="0" smtClean="0"/>
              <a:t>. Najbolj izkušeni so prihajali iz vrst španskih borcev.</a:t>
            </a:r>
            <a:endParaRPr lang="sl-SI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6566091" y="1016173"/>
            <a:ext cx="2314600" cy="1201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Vodstvo: </a:t>
            </a:r>
            <a:r>
              <a:rPr lang="sl-SI" b="1" dirty="0" smtClean="0">
                <a:solidFill>
                  <a:srgbClr val="C00000"/>
                </a:solidFill>
              </a:rPr>
              <a:t>Vrhovno poveljstvo slovenskih partizanskih čet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6682931" y="4275490"/>
            <a:ext cx="2304254" cy="15019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Od začetka vojne sestavni del </a:t>
            </a:r>
            <a:r>
              <a:rPr lang="sl-SI" b="1" dirty="0" smtClean="0">
                <a:solidFill>
                  <a:srgbClr val="C00000"/>
                </a:solidFill>
              </a:rPr>
              <a:t>jugoslovanskega osvobodilnega gibanja.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6628216" y="2552813"/>
            <a:ext cx="2413683" cy="129430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Samostojno</a:t>
            </a:r>
            <a:r>
              <a:rPr lang="sl-SI" b="1" dirty="0" smtClean="0"/>
              <a:t> je načrtovalo in izvajalo akcije na slovenskem ozemlju.</a:t>
            </a:r>
            <a:endParaRPr lang="sl-SI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2663788" y="4531330"/>
            <a:ext cx="3816424" cy="22100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Partizanski način bojevanja: 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izogibali so se neposrednim spopadom,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napadali iz zasede, izvajali diverzantske akcije,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zavetje v gozdovih, samotnih kmetijah, kočah …</a:t>
            </a:r>
            <a:endParaRPr lang="sl-SI" b="1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7236296" y="5949280"/>
            <a:ext cx="1008112" cy="459911"/>
            <a:chOff x="7236296" y="5949280"/>
            <a:chExt cx="1008112" cy="459911"/>
          </a:xfrm>
        </p:grpSpPr>
        <p:sp>
          <p:nvSpPr>
            <p:cNvPr id="12" name="Interaktivni gumb: Film 11">
              <a:hlinkClick r:id="" action="ppaction://noaction" highlightClick="1"/>
            </p:cNvPr>
            <p:cNvSpPr/>
            <p:nvPr/>
          </p:nvSpPr>
          <p:spPr>
            <a:xfrm>
              <a:off x="7236296" y="6165304"/>
              <a:ext cx="1008112" cy="243887"/>
            </a:xfrm>
            <a:prstGeom prst="actionButtonMovi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Pravokotnik 12"/>
            <p:cNvSpPr/>
            <p:nvPr/>
          </p:nvSpPr>
          <p:spPr>
            <a:xfrm>
              <a:off x="7236296" y="5949280"/>
              <a:ext cx="1008112" cy="2160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 err="1" smtClean="0"/>
                <a:t>irokus</a:t>
              </a:r>
              <a:endParaRPr lang="sl-SI" dirty="0"/>
            </a:p>
          </p:txBody>
        </p:sp>
      </p:grpSp>
      <p:cxnSp>
        <p:nvCxnSpPr>
          <p:cNvPr id="16" name="Raven puščični konektor 15"/>
          <p:cNvCxnSpPr>
            <a:stCxn id="8" idx="2"/>
            <a:endCxn id="10" idx="0"/>
          </p:cNvCxnSpPr>
          <p:nvPr/>
        </p:nvCxnSpPr>
        <p:spPr>
          <a:xfrm>
            <a:off x="7723391" y="2218099"/>
            <a:ext cx="111667" cy="3347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konektor 17"/>
          <p:cNvCxnSpPr>
            <a:stCxn id="10" idx="2"/>
            <a:endCxn id="9" idx="0"/>
          </p:cNvCxnSpPr>
          <p:nvPr/>
        </p:nvCxnSpPr>
        <p:spPr>
          <a:xfrm>
            <a:off x="7835058" y="3847116"/>
            <a:ext cx="0" cy="4283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41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4. Kako je potekalo življenje na okupiranem ozemlju</a:t>
            </a:r>
            <a:endParaRPr lang="sl-SI" sz="2800" b="1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735" y="2924944"/>
            <a:ext cx="3901733" cy="2177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Zaobljeni pravokotnik 3"/>
          <p:cNvSpPr/>
          <p:nvPr/>
        </p:nvSpPr>
        <p:spPr>
          <a:xfrm>
            <a:off x="384735" y="962606"/>
            <a:ext cx="8302065" cy="15393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000" b="1" dirty="0" smtClean="0">
                <a:solidFill>
                  <a:srgbClr val="C00000"/>
                </a:solidFill>
                <a:latin typeface="Arial"/>
                <a:cs typeface="Arial"/>
              </a:rPr>
              <a:t>● </a:t>
            </a:r>
            <a:r>
              <a:rPr lang="sl-SI" sz="2000" b="1" dirty="0" smtClean="0">
                <a:solidFill>
                  <a:srgbClr val="C00000"/>
                </a:solidFill>
              </a:rPr>
              <a:t>Pomanjkanje</a:t>
            </a:r>
            <a:r>
              <a:rPr lang="sl-SI" sz="2000" b="1" dirty="0" smtClean="0"/>
              <a:t> najosnovnejših živil, živilske nakaznice, dviganje cen, policijska ura. </a:t>
            </a:r>
          </a:p>
          <a:p>
            <a:r>
              <a:rPr lang="sl-SI" sz="2000" b="1" dirty="0" smtClean="0">
                <a:latin typeface="Arial"/>
                <a:cs typeface="Arial"/>
              </a:rPr>
              <a:t>● </a:t>
            </a:r>
            <a:r>
              <a:rPr lang="sl-SI" sz="2000" b="1" dirty="0" smtClean="0"/>
              <a:t>S porastom odporniškega gibanja so se krepili </a:t>
            </a:r>
            <a:r>
              <a:rPr lang="sl-SI" sz="2000" b="1" dirty="0" smtClean="0">
                <a:solidFill>
                  <a:srgbClr val="C00000"/>
                </a:solidFill>
              </a:rPr>
              <a:t>nasilni ukrepi okupatorja</a:t>
            </a:r>
            <a:r>
              <a:rPr lang="sl-SI" sz="2000" b="1" dirty="0" smtClean="0"/>
              <a:t>: racije, streljanje talcev …</a:t>
            </a:r>
            <a:endParaRPr lang="sl-SI" sz="20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4125601" cy="250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Pravokotnik 5"/>
          <p:cNvSpPr/>
          <p:nvPr/>
        </p:nvSpPr>
        <p:spPr>
          <a:xfrm>
            <a:off x="395535" y="5301208"/>
            <a:ext cx="3901733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Katera je bila glavna značilnost življenja na okupiranem ozemlju?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4572000" y="5877272"/>
            <a:ext cx="412560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Kljub vojni se je življenje nadaljevalo. Razmisli, zakaj.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298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5. Kako je potekalo življenje na osvobojenem ozemlju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3" name="Zaobljeni pravokotnik 2"/>
          <p:cNvSpPr/>
          <p:nvPr/>
        </p:nvSpPr>
        <p:spPr>
          <a:xfrm>
            <a:off x="1043608" y="1052736"/>
            <a:ext cx="7200800" cy="2232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Partizansko osvobojeno ozemlje: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večje ali manjše naseljeno ozemlje,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z ozemlja pregnan okupator, </a:t>
            </a:r>
          </a:p>
          <a:p>
            <a:r>
              <a:rPr lang="sl-SI" sz="2000" b="1" dirty="0" smtClean="0"/>
              <a:t>-    delovala OF,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polnoletni prebivalci volili predstavnike OF v narodne odbore, 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oblast prevzeli narodni odbori OF</a:t>
            </a:r>
            <a:endParaRPr lang="sl-SI" sz="2000" b="1" dirty="0"/>
          </a:p>
        </p:txBody>
      </p:sp>
      <p:sp>
        <p:nvSpPr>
          <p:cNvPr id="4" name="Zaobljeni pravokotnik 3"/>
          <p:cNvSpPr/>
          <p:nvPr/>
        </p:nvSpPr>
        <p:spPr>
          <a:xfrm>
            <a:off x="319683" y="3594817"/>
            <a:ext cx="3424267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Spomladi 1942 - več manjših osvobojenih ozemelj v Ljubljanski pokrajini se je povezalo v </a:t>
            </a:r>
            <a:r>
              <a:rPr lang="sl-SI" b="1" dirty="0" smtClean="0">
                <a:solidFill>
                  <a:srgbClr val="C00000"/>
                </a:solidFill>
              </a:rPr>
              <a:t>veliko osvobojeno ozemlje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863629" y="5344134"/>
            <a:ext cx="2880321" cy="11117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Središče </a:t>
            </a:r>
            <a:r>
              <a:rPr lang="sl-SI" b="1" dirty="0" smtClean="0">
                <a:solidFill>
                  <a:srgbClr val="C00000"/>
                </a:solidFill>
              </a:rPr>
              <a:t>Kočevski rog</a:t>
            </a:r>
            <a:r>
              <a:rPr lang="sl-SI" b="1" dirty="0" smtClean="0"/>
              <a:t>,</a:t>
            </a:r>
          </a:p>
          <a:p>
            <a:pPr algn="ctr"/>
            <a:r>
              <a:rPr lang="sl-SI" b="1" dirty="0" smtClean="0"/>
              <a:t>vodstvo OF in vodstvo partizanskih čet</a:t>
            </a:r>
            <a:endParaRPr lang="sl-SI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5040052" y="3450973"/>
            <a:ext cx="331236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PRESKRBA PARTIZANSKIH ČET</a:t>
            </a:r>
            <a:endParaRPr lang="sl-SI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5040052" y="4219295"/>
            <a:ext cx="3960440" cy="720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OSKRBA RANJENCEV – PARTIZANSKE </a:t>
            </a:r>
          </a:p>
          <a:p>
            <a:pPr algn="ctr"/>
            <a:r>
              <a:rPr lang="sl-SI" b="1" dirty="0" smtClean="0"/>
              <a:t>BOLNIŠNICE</a:t>
            </a:r>
            <a:endParaRPr lang="sl-SI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5040052" y="5131929"/>
            <a:ext cx="331236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PARTIZANSKE ŠOLE</a:t>
            </a:r>
            <a:endParaRPr lang="sl-SI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5040052" y="5951854"/>
            <a:ext cx="331236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KAPITULACIJA ITALIJE - RAZMAH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100635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C00000"/>
                </a:solidFill>
              </a:rPr>
              <a:t>6. Kakšno vlogo je med vojno imela kultura</a:t>
            </a:r>
            <a:endParaRPr lang="sl-SI" sz="3200" b="1" dirty="0">
              <a:solidFill>
                <a:srgbClr val="C0000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812360" y="836712"/>
            <a:ext cx="792088" cy="648072"/>
            <a:chOff x="7812360" y="836712"/>
            <a:chExt cx="792088" cy="648072"/>
          </a:xfrm>
        </p:grpSpPr>
        <p:sp>
          <p:nvSpPr>
            <p:cNvPr id="3" name="Interaktivni gumb: Film 2">
              <a:hlinkClick r:id="" action="ppaction://noaction" highlightClick="1"/>
            </p:cNvPr>
            <p:cNvSpPr/>
            <p:nvPr/>
          </p:nvSpPr>
          <p:spPr>
            <a:xfrm>
              <a:off x="7812360" y="1052736"/>
              <a:ext cx="792088" cy="432048"/>
            </a:xfrm>
            <a:prstGeom prst="actionButtonMovi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" name="Pravokotnik 3"/>
            <p:cNvSpPr/>
            <p:nvPr/>
          </p:nvSpPr>
          <p:spPr>
            <a:xfrm>
              <a:off x="7812360" y="836712"/>
              <a:ext cx="792088" cy="2160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 err="1" smtClean="0"/>
                <a:t>irokus</a:t>
              </a:r>
              <a:endParaRPr lang="sl-SI" dirty="0"/>
            </a:p>
          </p:txBody>
        </p:sp>
      </p:grpSp>
      <p:sp>
        <p:nvSpPr>
          <p:cNvPr id="6" name="Zaobljeni pravokotnik 5"/>
          <p:cNvSpPr/>
          <p:nvPr/>
        </p:nvSpPr>
        <p:spPr>
          <a:xfrm>
            <a:off x="457200" y="1157439"/>
            <a:ext cx="3096344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Nemci in Madžari so ob zasedbi prepovedali slovensko kulturno življenje.</a:t>
            </a:r>
            <a:endParaRPr lang="sl-SI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3991561" y="1157439"/>
            <a:ext cx="338437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Italijani v Ljubljanski pokrajini so omogočili kulturno delovanje Slovencev.</a:t>
            </a:r>
            <a:endParaRPr lang="sl-SI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1547664" y="2369469"/>
            <a:ext cx="5343922" cy="7268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Aprila 1942 OF </a:t>
            </a:r>
            <a:r>
              <a:rPr lang="sl-SI" sz="2000" b="1" dirty="0" smtClean="0"/>
              <a:t>objavila poziv h </a:t>
            </a:r>
            <a:r>
              <a:rPr lang="sl-SI" sz="2000" b="1" dirty="0" smtClean="0">
                <a:solidFill>
                  <a:srgbClr val="C00000"/>
                </a:solidFill>
              </a:rPr>
              <a:t>kulturnemu molku.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852654" y="3300195"/>
            <a:ext cx="6743682" cy="9262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Kultura je imela v osvobodilnem boju zelo </a:t>
            </a:r>
            <a:r>
              <a:rPr lang="sl-SI" sz="2000" b="1" dirty="0" smtClean="0">
                <a:solidFill>
                  <a:srgbClr val="C00000"/>
                </a:solidFill>
              </a:rPr>
              <a:t>pomembno vlogo</a:t>
            </a:r>
            <a:r>
              <a:rPr lang="sl-SI" sz="2000" b="1" dirty="0" smtClean="0"/>
              <a:t>, saj so z njeno pomočjo spodbujali </a:t>
            </a:r>
            <a:r>
              <a:rPr lang="sl-SI" sz="2000" b="1" dirty="0" smtClean="0">
                <a:solidFill>
                  <a:srgbClr val="C00000"/>
                </a:solidFill>
              </a:rPr>
              <a:t>borbenost</a:t>
            </a:r>
            <a:r>
              <a:rPr lang="sl-SI" sz="2000" b="1" dirty="0" smtClean="0"/>
              <a:t> Slovencev.</a:t>
            </a:r>
            <a:endParaRPr lang="sl-SI" sz="2000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306316" y="4629034"/>
            <a:ext cx="2105444" cy="900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Tiskali publikacije, leposlovna, pesniška dela…</a:t>
            </a:r>
            <a:endParaRPr lang="sl-SI" dirty="0"/>
          </a:p>
        </p:txBody>
      </p:sp>
      <p:sp>
        <p:nvSpPr>
          <p:cNvPr id="11" name="Zaobljeni pravokotnik 10"/>
          <p:cNvSpPr/>
          <p:nvPr/>
        </p:nvSpPr>
        <p:spPr>
          <a:xfrm>
            <a:off x="2884877" y="4629034"/>
            <a:ext cx="3312368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 osvobojenem ozemlju: mitingi, gledališke predstave, pevski zbori, folklorne skupine, orkestri, športne prireditve …</a:t>
            </a:r>
            <a:endParaRPr lang="sl-SI" dirty="0"/>
          </a:p>
        </p:txBody>
      </p:sp>
      <p:sp>
        <p:nvSpPr>
          <p:cNvPr id="12" name="Zaobljeni pravokotnik 11"/>
          <p:cNvSpPr/>
          <p:nvPr/>
        </p:nvSpPr>
        <p:spPr>
          <a:xfrm>
            <a:off x="6670363" y="4629034"/>
            <a:ext cx="2016437" cy="11042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Kulturna dejavnost je bila tudi med Slovenci v taboriščih.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5188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6" y="262922"/>
            <a:ext cx="2071589" cy="309040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2922"/>
            <a:ext cx="2194485" cy="30862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0630" y="3637518"/>
            <a:ext cx="3221036" cy="277037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329" y="3611301"/>
            <a:ext cx="2987671" cy="25229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495" y="3637518"/>
            <a:ext cx="2592288" cy="24967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262922"/>
            <a:ext cx="2268678" cy="30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0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5937" y="0"/>
            <a:ext cx="8229600" cy="69269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PONOVIMO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55937" y="692696"/>
            <a:ext cx="8229600" cy="53515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V čem se je razlikovalo odporniško gibanje meščanskega in marksističnega tabora?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Opiši oblike odpora, ki so jih izvajali Slovenci.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Pojasni, ali je obstajal tipičen slovenski partizan.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Opiši življenje v okupirani Ljubljani.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Pojasni, zakaj so bila osvobojena ozemlja pomembna za slovensko osvobodilno gibanje.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Opiši v čem se je razlikovala kulturna dejavnost v Ljubljani in na osvobojenem ozemlju.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C00000"/>
                </a:solidFill>
              </a:rPr>
              <a:t>PREMISLI: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>
                <a:solidFill>
                  <a:srgbClr val="C00000"/>
                </a:solidFill>
              </a:rPr>
              <a:t>Zakaj nasilje okupatorjev ni ustavilo slovenskega odporniškega gibanja?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>
                <a:solidFill>
                  <a:srgbClr val="C00000"/>
                </a:solidFill>
              </a:rPr>
              <a:t>Primerjaj življenje v okupirani Ljubljani in na osvobojenem ozemlju. Katere skupne značilnosti lahko opaziš?</a:t>
            </a:r>
            <a:endParaRPr lang="sl-SI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627</Words>
  <Application>Microsoft Office PowerPoint</Application>
  <PresentationFormat>Diaprojekcija na zaslonu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BOJ ZA OSVOBODITEV IN ŽIVLJENJE MED VOJNO</vt:lpstr>
      <vt:lpstr>1. Odziv na okupacijo</vt:lpstr>
      <vt:lpstr>2. Kako je potekal upor proti okupatorju</vt:lpstr>
      <vt:lpstr>3. Kdo so bili partizani</vt:lpstr>
      <vt:lpstr>4. Kako je potekalo življenje na okupiranem ozemlju</vt:lpstr>
      <vt:lpstr>5. Kako je potekalo življenje na osvobojenem ozemlju</vt:lpstr>
      <vt:lpstr>6. Kakšno vlogo je med vojno imela kultura</vt:lpstr>
      <vt:lpstr>PowerPointova predstavitev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Tomi</cp:lastModifiedBy>
  <cp:revision>41</cp:revision>
  <dcterms:created xsi:type="dcterms:W3CDTF">2013-10-06T13:06:43Z</dcterms:created>
  <dcterms:modified xsi:type="dcterms:W3CDTF">2020-03-26T11:41:20Z</dcterms:modified>
</cp:coreProperties>
</file>