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5" d="100"/>
          <a:sy n="85" d="100"/>
        </p:scale>
        <p:origin x="59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131774BB-B92B-488C-865F-247235BE8CE1}" type="datetimeFigureOut">
              <a:rPr lang="sl-SI" smtClean="0"/>
              <a:t>16. 04. 2020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185370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31774BB-B92B-488C-865F-247235BE8CE1}" type="datetimeFigureOut">
              <a:rPr lang="sl-SI" smtClean="0"/>
              <a:t>16. 04. 2020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38932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31774BB-B92B-488C-865F-247235BE8CE1}" type="datetimeFigureOut">
              <a:rPr lang="sl-SI" smtClean="0"/>
              <a:t>16. 04. 2020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156619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31774BB-B92B-488C-865F-247235BE8CE1}" type="datetimeFigureOut">
              <a:rPr lang="sl-SI" smtClean="0"/>
              <a:t>16. 04. 2020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221324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131774BB-B92B-488C-865F-247235BE8CE1}" type="datetimeFigureOut">
              <a:rPr lang="sl-SI" smtClean="0"/>
              <a:t>16. 04. 2020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5492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131774BB-B92B-488C-865F-247235BE8CE1}" type="datetimeFigureOut">
              <a:rPr lang="sl-SI" smtClean="0"/>
              <a:t>16. 04. 2020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47223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131774BB-B92B-488C-865F-247235BE8CE1}" type="datetimeFigureOut">
              <a:rPr lang="sl-SI" smtClean="0"/>
              <a:t>16. 04. 2020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11642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131774BB-B92B-488C-865F-247235BE8CE1}" type="datetimeFigureOut">
              <a:rPr lang="sl-SI" smtClean="0"/>
              <a:t>16. 04. 2020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1828999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31774BB-B92B-488C-865F-247235BE8CE1}" type="datetimeFigureOut">
              <a:rPr lang="sl-SI" smtClean="0"/>
              <a:t>16. 04. 2020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44922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31774BB-B92B-488C-865F-247235BE8CE1}" type="datetimeFigureOut">
              <a:rPr lang="sl-SI" smtClean="0"/>
              <a:t>16. 04. 2020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149005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31774BB-B92B-488C-865F-247235BE8CE1}" type="datetimeFigureOut">
              <a:rPr lang="sl-SI" smtClean="0"/>
              <a:t>16. 04. 2020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5D723B8-5C60-4319-B496-6EF85760B55D}" type="slidenum">
              <a:rPr lang="sl-SI" smtClean="0"/>
              <a:t>‹#›</a:t>
            </a:fld>
            <a:endParaRPr lang="sl-SI"/>
          </a:p>
        </p:txBody>
      </p:sp>
    </p:spTree>
    <p:extLst>
      <p:ext uri="{BB962C8B-B14F-4D97-AF65-F5344CB8AC3E}">
        <p14:creationId xmlns:p14="http://schemas.microsoft.com/office/powerpoint/2010/main" val="3420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774BB-B92B-488C-865F-247235BE8CE1}" type="datetimeFigureOut">
              <a:rPr lang="sl-SI" smtClean="0"/>
              <a:t>16. 04. 2020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723B8-5C60-4319-B496-6EF85760B55D}" type="slidenum">
              <a:rPr lang="sl-SI" smtClean="0"/>
              <a:t>‹#›</a:t>
            </a:fld>
            <a:endParaRPr lang="sl-SI"/>
          </a:p>
        </p:txBody>
      </p:sp>
    </p:spTree>
    <p:extLst>
      <p:ext uri="{BB962C8B-B14F-4D97-AF65-F5344CB8AC3E}">
        <p14:creationId xmlns:p14="http://schemas.microsoft.com/office/powerpoint/2010/main" val="393034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2"/>
            <a:ext cx="9046464" cy="2961957"/>
          </a:xfrm>
        </p:spPr>
        <p:txBody>
          <a:bodyPr/>
          <a:lstStyle/>
          <a:p>
            <a:r>
              <a:rPr lang="sl-SI" dirty="0" smtClean="0">
                <a:latin typeface="+mn-lt"/>
              </a:rPr>
              <a:t>UTRJUJEM SVOJE ZNANJE</a:t>
            </a:r>
            <a:br>
              <a:rPr lang="sl-SI" dirty="0" smtClean="0">
                <a:latin typeface="+mn-lt"/>
              </a:rPr>
            </a:br>
            <a:r>
              <a:rPr lang="sl-SI" b="1" dirty="0" smtClean="0">
                <a:latin typeface="+mn-lt"/>
              </a:rPr>
              <a:t>KVIZ</a:t>
            </a:r>
            <a:endParaRPr lang="sl-SI" b="1" dirty="0">
              <a:latin typeface="+mn-lt"/>
            </a:endParaRPr>
          </a:p>
        </p:txBody>
      </p:sp>
      <p:sp>
        <p:nvSpPr>
          <p:cNvPr id="4" name="Podnaslov 3"/>
          <p:cNvSpPr>
            <a:spLocks noGrp="1"/>
          </p:cNvSpPr>
          <p:nvPr>
            <p:ph type="subTitle" idx="1"/>
          </p:nvPr>
        </p:nvSpPr>
        <p:spPr>
          <a:xfrm>
            <a:off x="1524000" y="4296982"/>
            <a:ext cx="9144000" cy="1655762"/>
          </a:xfrm>
        </p:spPr>
        <p:txBody>
          <a:bodyPr/>
          <a:lstStyle/>
          <a:p>
            <a:r>
              <a:rPr lang="sl-SI" dirty="0" smtClean="0"/>
              <a:t>Sklop: Upoštevamo pravice ljudi, Skrbimo za domači kraj</a:t>
            </a:r>
            <a:endParaRPr lang="sl-SI" dirty="0"/>
          </a:p>
        </p:txBody>
      </p:sp>
    </p:spTree>
    <p:extLst>
      <p:ext uri="{BB962C8B-B14F-4D97-AF65-F5344CB8AC3E}">
        <p14:creationId xmlns:p14="http://schemas.microsoft.com/office/powerpoint/2010/main" val="415180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828421"/>
            <a:ext cx="10515600" cy="1325563"/>
          </a:xfrm>
        </p:spPr>
        <p:txBody>
          <a:bodyPr/>
          <a:lstStyle/>
          <a:p>
            <a:r>
              <a:rPr lang="sl-SI" dirty="0" smtClean="0">
                <a:latin typeface="+mn-lt"/>
              </a:rPr>
              <a:t>8. </a:t>
            </a:r>
            <a:r>
              <a:rPr lang="sl-SI" dirty="0">
                <a:latin typeface="+mn-lt"/>
              </a:rPr>
              <a:t>Kaj nam pove merilo?</a:t>
            </a:r>
            <a:br>
              <a:rPr lang="sl-SI" dirty="0">
                <a:latin typeface="+mn-lt"/>
              </a:rPr>
            </a:br>
            <a:endParaRPr lang="sl-SI" dirty="0">
              <a:latin typeface="+mn-lt"/>
            </a:endParaRPr>
          </a:p>
        </p:txBody>
      </p:sp>
      <p:pic>
        <p:nvPicPr>
          <p:cNvPr id="6" name="Označba mesta vsebine 5"/>
          <p:cNvPicPr>
            <a:picLocks noGrp="1" noChangeAspect="1"/>
          </p:cNvPicPr>
          <p:nvPr>
            <p:ph idx="1"/>
          </p:nvPr>
        </p:nvPicPr>
        <p:blipFill>
          <a:blip r:embed="rId2"/>
          <a:stretch>
            <a:fillRect/>
          </a:stretch>
        </p:blipFill>
        <p:spPr>
          <a:xfrm>
            <a:off x="1255777" y="2706624"/>
            <a:ext cx="9483454" cy="2644268"/>
          </a:xfrm>
          <a:prstGeom prst="rect">
            <a:avLst/>
          </a:prstGeom>
        </p:spPr>
      </p:pic>
    </p:spTree>
    <p:extLst>
      <p:ext uri="{BB962C8B-B14F-4D97-AF65-F5344CB8AC3E}">
        <p14:creationId xmlns:p14="http://schemas.microsoft.com/office/powerpoint/2010/main" val="74066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0392" y="694309"/>
            <a:ext cx="10515600" cy="1325563"/>
          </a:xfrm>
        </p:spPr>
        <p:txBody>
          <a:bodyPr/>
          <a:lstStyle/>
          <a:p>
            <a:r>
              <a:rPr lang="sl-SI" dirty="0" smtClean="0">
                <a:latin typeface="+mn-lt"/>
              </a:rPr>
              <a:t>9. </a:t>
            </a:r>
            <a:r>
              <a:rPr lang="sl-SI" dirty="0">
                <a:latin typeface="+mn-lt"/>
              </a:rPr>
              <a:t>Kakšna je razlika med skico in načrtom?</a:t>
            </a:r>
            <a:br>
              <a:rPr lang="sl-SI" dirty="0">
                <a:latin typeface="+mn-lt"/>
              </a:rPr>
            </a:br>
            <a:endParaRPr lang="sl-SI" dirty="0">
              <a:latin typeface="+mn-lt"/>
            </a:endParaRPr>
          </a:p>
        </p:txBody>
      </p:sp>
      <p:pic>
        <p:nvPicPr>
          <p:cNvPr id="20482" name="Picture 2" descr="gradovi.net - Jama (gr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7855" y="2019872"/>
            <a:ext cx="3968467" cy="3881056"/>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3"/>
          <a:stretch>
            <a:fillRect/>
          </a:stretch>
        </p:blipFill>
        <p:spPr>
          <a:xfrm>
            <a:off x="5875590" y="2442781"/>
            <a:ext cx="5227895" cy="3128963"/>
          </a:xfrm>
          <a:prstGeom prst="rect">
            <a:avLst/>
          </a:prstGeom>
        </p:spPr>
      </p:pic>
    </p:spTree>
    <p:extLst>
      <p:ext uri="{BB962C8B-B14F-4D97-AF65-F5344CB8AC3E}">
        <p14:creationId xmlns:p14="http://schemas.microsoft.com/office/powerpoint/2010/main" val="404432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6280" y="853630"/>
            <a:ext cx="10756392" cy="1340930"/>
          </a:xfrm>
        </p:spPr>
        <p:txBody>
          <a:bodyPr>
            <a:normAutofit fontScale="90000"/>
          </a:bodyPr>
          <a:lstStyle/>
          <a:p>
            <a:r>
              <a:rPr lang="sl-SI" dirty="0" smtClean="0">
                <a:latin typeface="+mn-lt"/>
              </a:rPr>
              <a:t>10. Imenuj vrsto zemljevida, ki bi ga uporabil/a, </a:t>
            </a:r>
            <a:br>
              <a:rPr lang="sl-SI" dirty="0" smtClean="0">
                <a:latin typeface="+mn-lt"/>
              </a:rPr>
            </a:br>
            <a:r>
              <a:rPr lang="sl-SI" dirty="0" smtClean="0">
                <a:latin typeface="+mn-lt"/>
              </a:rPr>
              <a:t>če bi:</a:t>
            </a:r>
            <a:br>
              <a:rPr lang="sl-SI" dirty="0" smtClean="0">
                <a:latin typeface="+mn-lt"/>
              </a:rPr>
            </a:br>
            <a:endParaRPr lang="sl-SI" dirty="0">
              <a:latin typeface="+mn-lt"/>
            </a:endParaRPr>
          </a:p>
        </p:txBody>
      </p:sp>
      <p:sp>
        <p:nvSpPr>
          <p:cNvPr id="3" name="Označba mesta vsebine 2"/>
          <p:cNvSpPr>
            <a:spLocks noGrp="1"/>
          </p:cNvSpPr>
          <p:nvPr>
            <p:ph idx="1"/>
          </p:nvPr>
        </p:nvSpPr>
        <p:spPr>
          <a:xfrm>
            <a:off x="1045464" y="2715641"/>
            <a:ext cx="10427208" cy="3148711"/>
          </a:xfrm>
        </p:spPr>
        <p:txBody>
          <a:bodyPr>
            <a:normAutofit/>
          </a:bodyPr>
          <a:lstStyle/>
          <a:p>
            <a:pPr marL="0" indent="0">
              <a:buNone/>
            </a:pPr>
            <a:r>
              <a:rPr lang="sl-SI" dirty="0" smtClean="0"/>
              <a:t>– </a:t>
            </a:r>
            <a:r>
              <a:rPr lang="sl-SI" dirty="0"/>
              <a:t>se peš </a:t>
            </a:r>
            <a:r>
              <a:rPr lang="sl-SI" dirty="0" smtClean="0"/>
              <a:t>odpravil/a </a:t>
            </a:r>
            <a:r>
              <a:rPr lang="sl-SI" dirty="0"/>
              <a:t>na Veliko </a:t>
            </a:r>
            <a:r>
              <a:rPr lang="sl-SI" dirty="0" smtClean="0"/>
              <a:t>planino</a:t>
            </a:r>
            <a:r>
              <a:rPr lang="sl-SI" dirty="0"/>
              <a:t>,</a:t>
            </a:r>
            <a:endParaRPr lang="sl-SI" dirty="0" smtClean="0"/>
          </a:p>
          <a:p>
            <a:pPr marL="0" indent="0">
              <a:buNone/>
            </a:pPr>
            <a:r>
              <a:rPr lang="sl-SI" dirty="0" smtClean="0"/>
              <a:t>– </a:t>
            </a:r>
            <a:r>
              <a:rPr lang="sl-SI" dirty="0"/>
              <a:t>kot </a:t>
            </a:r>
            <a:r>
              <a:rPr lang="sl-SI" dirty="0" smtClean="0"/>
              <a:t>turist/</a:t>
            </a:r>
            <a:r>
              <a:rPr lang="sl-SI" dirty="0" err="1" smtClean="0"/>
              <a:t>ka</a:t>
            </a:r>
            <a:r>
              <a:rPr lang="sl-SI" dirty="0" smtClean="0"/>
              <a:t> raziskoval/a </a:t>
            </a:r>
            <a:r>
              <a:rPr lang="sl-SI" dirty="0"/>
              <a:t>stari del </a:t>
            </a:r>
            <a:r>
              <a:rPr lang="sl-SI" dirty="0" smtClean="0"/>
              <a:t>mesta</a:t>
            </a:r>
            <a:r>
              <a:rPr lang="sl-SI" dirty="0"/>
              <a:t>,</a:t>
            </a:r>
            <a:endParaRPr lang="sl-SI" dirty="0" smtClean="0"/>
          </a:p>
          <a:p>
            <a:pPr marL="0" indent="0">
              <a:buNone/>
            </a:pPr>
            <a:r>
              <a:rPr lang="sl-SI" dirty="0" smtClean="0"/>
              <a:t>– </a:t>
            </a:r>
            <a:r>
              <a:rPr lang="sl-SI" dirty="0"/>
              <a:t>z avtomobilom </a:t>
            </a:r>
            <a:r>
              <a:rPr lang="sl-SI" dirty="0" smtClean="0"/>
              <a:t>odpotoval/a </a:t>
            </a:r>
            <a:r>
              <a:rPr lang="sl-SI" dirty="0"/>
              <a:t>v drug </a:t>
            </a:r>
            <a:r>
              <a:rPr lang="sl-SI" dirty="0" smtClean="0"/>
              <a:t>kraj</a:t>
            </a:r>
            <a:r>
              <a:rPr lang="sl-SI" dirty="0"/>
              <a:t>,</a:t>
            </a:r>
            <a:endParaRPr lang="sl-SI" dirty="0" smtClean="0"/>
          </a:p>
          <a:p>
            <a:pPr marL="0" indent="0">
              <a:buNone/>
            </a:pPr>
            <a:r>
              <a:rPr lang="sl-SI" dirty="0" smtClean="0"/>
              <a:t>– odšel/la </a:t>
            </a:r>
            <a:r>
              <a:rPr lang="sl-SI" dirty="0"/>
              <a:t>iz Slovenije v </a:t>
            </a:r>
            <a:r>
              <a:rPr lang="sl-SI" dirty="0" smtClean="0"/>
              <a:t>Italijo</a:t>
            </a:r>
            <a:r>
              <a:rPr lang="sl-SI" dirty="0"/>
              <a:t>,</a:t>
            </a:r>
            <a:endParaRPr lang="sl-SI" dirty="0" smtClean="0"/>
          </a:p>
          <a:p>
            <a:pPr marL="0" indent="0">
              <a:buNone/>
            </a:pPr>
            <a:r>
              <a:rPr lang="sl-SI" dirty="0" smtClean="0"/>
              <a:t>– </a:t>
            </a:r>
            <a:r>
              <a:rPr lang="sl-SI" dirty="0"/>
              <a:t>se </a:t>
            </a:r>
            <a:r>
              <a:rPr lang="sl-SI" dirty="0" smtClean="0"/>
              <a:t>odpravil/la </a:t>
            </a:r>
            <a:r>
              <a:rPr lang="sl-SI" dirty="0"/>
              <a:t>na potep v </a:t>
            </a:r>
            <a:r>
              <a:rPr lang="sl-SI" dirty="0" smtClean="0"/>
              <a:t>gore</a:t>
            </a:r>
            <a:r>
              <a:rPr lang="sl-SI" dirty="0"/>
              <a:t>.</a:t>
            </a:r>
          </a:p>
        </p:txBody>
      </p:sp>
    </p:spTree>
    <p:extLst>
      <p:ext uri="{BB962C8B-B14F-4D97-AF65-F5344CB8AC3E}">
        <p14:creationId xmlns:p14="http://schemas.microsoft.com/office/powerpoint/2010/main" val="20855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89432" y="730885"/>
            <a:ext cx="10402824" cy="866267"/>
          </a:xfrm>
        </p:spPr>
        <p:txBody>
          <a:bodyPr>
            <a:normAutofit fontScale="90000"/>
          </a:bodyPr>
          <a:lstStyle/>
          <a:p>
            <a:r>
              <a:rPr lang="sl-SI" dirty="0" smtClean="0">
                <a:latin typeface="+mn-lt"/>
              </a:rPr>
              <a:t>11. </a:t>
            </a:r>
            <a:r>
              <a:rPr lang="sl-SI" dirty="0">
                <a:latin typeface="+mn-lt"/>
              </a:rPr>
              <a:t>S pomočjo mreže zemljevida določi, kje so posamezna naselja.</a:t>
            </a:r>
            <a:br>
              <a:rPr lang="sl-SI" dirty="0">
                <a:latin typeface="+mn-lt"/>
              </a:rPr>
            </a:br>
            <a:endParaRPr lang="sl-SI" dirty="0">
              <a:latin typeface="+mn-lt"/>
            </a:endParaRPr>
          </a:p>
        </p:txBody>
      </p:sp>
      <p:pic>
        <p:nvPicPr>
          <p:cNvPr id="4" name="Označba mesta vsebine 3" descr="C:\Users\Anja\Downloads\mreza z mapo (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7180" y="1776032"/>
            <a:ext cx="6127188" cy="4892992"/>
          </a:xfrm>
          <a:prstGeom prst="rect">
            <a:avLst/>
          </a:prstGeom>
          <a:noFill/>
          <a:ln>
            <a:noFill/>
          </a:ln>
        </p:spPr>
      </p:pic>
      <p:graphicFrame>
        <p:nvGraphicFramePr>
          <p:cNvPr id="5" name="Tabela 4"/>
          <p:cNvGraphicFramePr>
            <a:graphicFrameLocks noGrp="1"/>
          </p:cNvGraphicFramePr>
          <p:nvPr>
            <p:extLst>
              <p:ext uri="{D42A27DB-BD31-4B8C-83A1-F6EECF244321}">
                <p14:modId xmlns:p14="http://schemas.microsoft.com/office/powerpoint/2010/main" val="1261300458"/>
              </p:ext>
            </p:extLst>
          </p:nvPr>
        </p:nvGraphicFramePr>
        <p:xfrm>
          <a:off x="7148956" y="2048256"/>
          <a:ext cx="4311524" cy="3328418"/>
        </p:xfrm>
        <a:graphic>
          <a:graphicData uri="http://schemas.openxmlformats.org/drawingml/2006/table">
            <a:tbl>
              <a:tblPr firstRow="1" firstCol="1" bandRow="1">
                <a:tableStyleId>{5C22544A-7EE6-4342-B048-85BDC9FD1C3A}</a:tableStyleId>
              </a:tblPr>
              <a:tblGrid>
                <a:gridCol w="2524215">
                  <a:extLst>
                    <a:ext uri="{9D8B030D-6E8A-4147-A177-3AD203B41FA5}">
                      <a16:colId xmlns:a16="http://schemas.microsoft.com/office/drawing/2014/main" val="20000"/>
                    </a:ext>
                  </a:extLst>
                </a:gridCol>
                <a:gridCol w="1787309">
                  <a:extLst>
                    <a:ext uri="{9D8B030D-6E8A-4147-A177-3AD203B41FA5}">
                      <a16:colId xmlns:a16="http://schemas.microsoft.com/office/drawing/2014/main" val="20001"/>
                    </a:ext>
                  </a:extLst>
                </a:gridCol>
              </a:tblGrid>
              <a:tr h="593108">
                <a:tc>
                  <a:txBody>
                    <a:bodyPr/>
                    <a:lstStyle/>
                    <a:p>
                      <a:pPr algn="l">
                        <a:lnSpc>
                          <a:spcPct val="150000"/>
                        </a:lnSpc>
                        <a:spcAft>
                          <a:spcPts val="0"/>
                        </a:spcAft>
                      </a:pPr>
                      <a:r>
                        <a:rPr lang="sl-SI" sz="1600" dirty="0">
                          <a:effectLst/>
                        </a:rPr>
                        <a:t>Nova Gorica</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sl-SI" sz="1200" dirty="0">
                          <a:effectLst/>
                        </a:rPr>
                        <a:t> </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47062">
                <a:tc>
                  <a:txBody>
                    <a:bodyPr/>
                    <a:lstStyle/>
                    <a:p>
                      <a:pPr algn="l">
                        <a:lnSpc>
                          <a:spcPct val="150000"/>
                        </a:lnSpc>
                        <a:spcAft>
                          <a:spcPts val="0"/>
                        </a:spcAft>
                      </a:pPr>
                      <a:r>
                        <a:rPr lang="sl-SI" sz="1600" dirty="0">
                          <a:effectLst/>
                        </a:rPr>
                        <a:t>Kamnik</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sl-SI" sz="1200">
                          <a:effectLst/>
                        </a:rPr>
                        <a:t> </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47062">
                <a:tc>
                  <a:txBody>
                    <a:bodyPr/>
                    <a:lstStyle/>
                    <a:p>
                      <a:pPr algn="l">
                        <a:lnSpc>
                          <a:spcPct val="150000"/>
                        </a:lnSpc>
                        <a:spcAft>
                          <a:spcPts val="0"/>
                        </a:spcAft>
                      </a:pPr>
                      <a:r>
                        <a:rPr lang="sl-SI" sz="1600" dirty="0">
                          <a:effectLst/>
                        </a:rPr>
                        <a:t>Tolmin</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sl-SI" sz="1200" dirty="0">
                          <a:effectLst/>
                        </a:rPr>
                        <a:t> </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47062">
                <a:tc>
                  <a:txBody>
                    <a:bodyPr/>
                    <a:lstStyle/>
                    <a:p>
                      <a:pPr algn="l">
                        <a:lnSpc>
                          <a:spcPct val="150000"/>
                        </a:lnSpc>
                        <a:spcAft>
                          <a:spcPts val="0"/>
                        </a:spcAft>
                      </a:pPr>
                      <a:r>
                        <a:rPr lang="sl-SI" sz="1600" dirty="0">
                          <a:effectLst/>
                        </a:rPr>
                        <a:t>Celje</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sl-SI" sz="1200">
                          <a:effectLst/>
                        </a:rPr>
                        <a:t> </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47062">
                <a:tc>
                  <a:txBody>
                    <a:bodyPr/>
                    <a:lstStyle/>
                    <a:p>
                      <a:pPr algn="l">
                        <a:lnSpc>
                          <a:spcPct val="150000"/>
                        </a:lnSpc>
                        <a:spcAft>
                          <a:spcPts val="0"/>
                        </a:spcAft>
                      </a:pPr>
                      <a:r>
                        <a:rPr lang="sl-SI" sz="1600" dirty="0">
                          <a:effectLst/>
                        </a:rPr>
                        <a:t>Kočevje</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sl-SI" sz="1200">
                          <a:effectLst/>
                        </a:rPr>
                        <a:t> </a:t>
                      </a:r>
                      <a:endParaRPr lang="sl-SI"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47062">
                <a:tc>
                  <a:txBody>
                    <a:bodyPr/>
                    <a:lstStyle/>
                    <a:p>
                      <a:pPr algn="l">
                        <a:lnSpc>
                          <a:spcPct val="150000"/>
                        </a:lnSpc>
                        <a:spcAft>
                          <a:spcPts val="0"/>
                        </a:spcAft>
                      </a:pPr>
                      <a:r>
                        <a:rPr lang="sl-SI" sz="1600" dirty="0">
                          <a:effectLst/>
                        </a:rPr>
                        <a:t>Ilirska Bistrica</a:t>
                      </a:r>
                      <a:endParaRPr lang="sl-SI"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sl-SI" sz="1200" dirty="0">
                          <a:effectLst/>
                        </a:rPr>
                        <a:t>(C, 2)</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9456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12.Kaj lahko razberemo z letalske fotografije? </a:t>
            </a:r>
            <a:endParaRPr lang="sl-SI" dirty="0">
              <a:latin typeface="+mn-lt"/>
            </a:endParaRPr>
          </a:p>
        </p:txBody>
      </p:sp>
      <p:pic>
        <p:nvPicPr>
          <p:cNvPr id="10242" name="Picture 2" descr="LETALSKE FOTOGRAFIJE - POŠ NOVA CERKE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1690688"/>
            <a:ext cx="5522976" cy="41422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amnik - portret iz zraka, fotografije: Primož H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93352"/>
            <a:ext cx="4087464" cy="27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13. Kaj prikazujejo načrti in zemljevidi?</a:t>
            </a:r>
            <a:endParaRPr lang="sl-SI" dirty="0">
              <a:latin typeface="+mn-lt"/>
            </a:endParaRPr>
          </a:p>
        </p:txBody>
      </p:sp>
      <p:pic>
        <p:nvPicPr>
          <p:cNvPr id="11268" name="Picture 4" descr="Mestni nač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2031" y="3226880"/>
            <a:ext cx="5211787" cy="3186112"/>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p:cNvPicPr>
            <a:picLocks noChangeAspect="1"/>
          </p:cNvPicPr>
          <p:nvPr/>
        </p:nvPicPr>
        <p:blipFill>
          <a:blip r:embed="rId3"/>
          <a:stretch>
            <a:fillRect/>
          </a:stretch>
        </p:blipFill>
        <p:spPr>
          <a:xfrm>
            <a:off x="473686" y="1690688"/>
            <a:ext cx="5719850" cy="2970632"/>
          </a:xfrm>
          <a:prstGeom prst="rect">
            <a:avLst/>
          </a:prstGeom>
        </p:spPr>
      </p:pic>
    </p:spTree>
    <p:extLst>
      <p:ext uri="{BB962C8B-B14F-4D97-AF65-F5344CB8AC3E}">
        <p14:creationId xmlns:p14="http://schemas.microsoft.com/office/powerpoint/2010/main" val="119332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14. Naštej razlike med zemljevidom in letalsko fotografijo.</a:t>
            </a:r>
            <a:endParaRPr lang="sl-SI" dirty="0">
              <a:latin typeface="+mn-lt"/>
            </a:endParaRPr>
          </a:p>
        </p:txBody>
      </p:sp>
      <p:pic>
        <p:nvPicPr>
          <p:cNvPr id="12290" name="Picture 2" descr="Slovenci ste med najbolj prijaznimi in gostoljubnimi narodi v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260" y="1963483"/>
            <a:ext cx="5268369" cy="2721991"/>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p:cNvPicPr>
            <a:picLocks noChangeAspect="1"/>
          </p:cNvPicPr>
          <p:nvPr/>
        </p:nvPicPr>
        <p:blipFill>
          <a:blip r:embed="rId3"/>
          <a:stretch>
            <a:fillRect/>
          </a:stretch>
        </p:blipFill>
        <p:spPr>
          <a:xfrm>
            <a:off x="6096000" y="2524316"/>
            <a:ext cx="5434203" cy="3487880"/>
          </a:xfrm>
          <a:prstGeom prst="rect">
            <a:avLst/>
          </a:prstGeom>
        </p:spPr>
      </p:pic>
    </p:spTree>
    <p:extLst>
      <p:ext uri="{BB962C8B-B14F-4D97-AF65-F5344CB8AC3E}">
        <p14:creationId xmlns:p14="http://schemas.microsoft.com/office/powerpoint/2010/main" val="258745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15. Kaj vse lahko razberemo z načrta Ptuja?</a:t>
            </a:r>
            <a:endParaRPr lang="sl-SI" dirty="0">
              <a:latin typeface="+mn-lt"/>
            </a:endParaRPr>
          </a:p>
        </p:txBody>
      </p:sp>
      <p:pic>
        <p:nvPicPr>
          <p:cNvPr id="4" name="Picture 4" descr="Mestni nač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6752" y="1660953"/>
            <a:ext cx="7717536" cy="4717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06424" y="499237"/>
            <a:ext cx="2368296" cy="4718939"/>
          </a:xfrm>
        </p:spPr>
        <p:txBody>
          <a:bodyPr/>
          <a:lstStyle/>
          <a:p>
            <a:r>
              <a:rPr lang="sl-SI" dirty="0" smtClean="0">
                <a:latin typeface="+mn-lt"/>
              </a:rPr>
              <a:t>16. Naštej sestavine načrta.</a:t>
            </a:r>
            <a:endParaRPr lang="sl-SI" dirty="0">
              <a:latin typeface="+mn-lt"/>
            </a:endParaRPr>
          </a:p>
        </p:txBody>
      </p:sp>
      <p:pic>
        <p:nvPicPr>
          <p:cNvPr id="4" name="Slika 3"/>
          <p:cNvPicPr>
            <a:picLocks noChangeAspect="1"/>
          </p:cNvPicPr>
          <p:nvPr/>
        </p:nvPicPr>
        <p:blipFill>
          <a:blip r:embed="rId2"/>
          <a:stretch>
            <a:fillRect/>
          </a:stretch>
        </p:blipFill>
        <p:spPr>
          <a:xfrm>
            <a:off x="5313997" y="365125"/>
            <a:ext cx="4878515" cy="5948859"/>
          </a:xfrm>
          <a:prstGeom prst="rect">
            <a:avLst/>
          </a:prstGeom>
        </p:spPr>
      </p:pic>
    </p:spTree>
    <p:extLst>
      <p:ext uri="{BB962C8B-B14F-4D97-AF65-F5344CB8AC3E}">
        <p14:creationId xmlns:p14="http://schemas.microsoft.com/office/powerpoint/2010/main" val="410999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17. Kdo je kartograf?</a:t>
            </a:r>
            <a:endParaRPr lang="sl-SI" dirty="0">
              <a:latin typeface="+mn-lt"/>
            </a:endParaRPr>
          </a:p>
        </p:txBody>
      </p:sp>
      <p:pic>
        <p:nvPicPr>
          <p:cNvPr id="13314" name="Picture 2" descr="Kartograf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1380" y="3305842"/>
            <a:ext cx="3574796" cy="27740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kartograf – Zgodovinski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711" y="139319"/>
            <a:ext cx="48768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Kartograf ilustracji. Ilustracja złożonej z afrykanin - 49511211"/>
          <p:cNvPicPr>
            <a:picLocks noChangeAspect="1" noChangeArrowheads="1"/>
          </p:cNvPicPr>
          <p:nvPr/>
        </p:nvPicPr>
        <p:blipFill rotWithShape="1">
          <a:blip r:embed="rId4">
            <a:extLst>
              <a:ext uri="{28A0092B-C50C-407E-A947-70E740481C1C}">
                <a14:useLocalDpi xmlns:a14="http://schemas.microsoft.com/office/drawing/2010/main" val="0"/>
              </a:ext>
            </a:extLst>
          </a:blip>
          <a:srcRect r="717" b="8759"/>
          <a:stretch/>
        </p:blipFill>
        <p:spPr bwMode="auto">
          <a:xfrm>
            <a:off x="557911" y="1916494"/>
            <a:ext cx="3572468" cy="258235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News: ETH Life - das tägliche Webjour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503" y="3207671"/>
            <a:ext cx="2400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07136" y="1109472"/>
            <a:ext cx="10646664" cy="5067491"/>
          </a:xfrm>
        </p:spPr>
        <p:txBody>
          <a:bodyPr/>
          <a:lstStyle/>
          <a:p>
            <a:pPr marL="0" indent="0">
              <a:buNone/>
            </a:pPr>
            <a:r>
              <a:rPr lang="sl-SI" dirty="0" smtClean="0"/>
              <a:t>Pred teboj je kviz za utrjevanje aktualnih in preteklih snovi. Na vsako vprašanje ustno odgovori, šele nato preveri svoje znanje (mogoče za pomoč poprosi starše).</a:t>
            </a:r>
          </a:p>
          <a:p>
            <a:pPr marL="0" indent="0">
              <a:buNone/>
            </a:pPr>
            <a:endParaRPr lang="sl-SI" dirty="0" smtClean="0"/>
          </a:p>
          <a:p>
            <a:pPr marL="0" indent="0">
              <a:buNone/>
            </a:pPr>
            <a:endParaRPr lang="sl-SI" dirty="0"/>
          </a:p>
          <a:p>
            <a:pPr marL="0" indent="0">
              <a:buNone/>
            </a:pPr>
            <a:endParaRPr lang="sl-SI" dirty="0" smtClean="0"/>
          </a:p>
          <a:p>
            <a:pPr marL="0" indent="0">
              <a:buNone/>
            </a:pPr>
            <a:r>
              <a:rPr lang="sl-SI" dirty="0" smtClean="0"/>
              <a:t>Veliko uspeha ti želim!</a:t>
            </a:r>
          </a:p>
          <a:p>
            <a:pPr marL="0" indent="0">
              <a:buNone/>
            </a:pPr>
            <a:endParaRPr lang="sl-SI" dirty="0" smtClean="0"/>
          </a:p>
          <a:p>
            <a:endParaRPr lang="sl-SI" dirty="0"/>
          </a:p>
        </p:txBody>
      </p:sp>
      <p:pic>
        <p:nvPicPr>
          <p:cNvPr id="2050" name="Picture 2" descr="MCH: Veliki nagradni kviz | 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743" y="2451798"/>
            <a:ext cx="3350557" cy="348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706501"/>
            <a:ext cx="10515600" cy="1325563"/>
          </a:xfrm>
        </p:spPr>
        <p:txBody>
          <a:bodyPr/>
          <a:lstStyle/>
          <a:p>
            <a:r>
              <a:rPr lang="sl-SI" dirty="0">
                <a:latin typeface="+mn-lt"/>
              </a:rPr>
              <a:t>1</a:t>
            </a:r>
            <a:r>
              <a:rPr lang="sl-SI" dirty="0" smtClean="0">
                <a:latin typeface="+mn-lt"/>
              </a:rPr>
              <a:t>8. Neznancu opiši lego svojega domačega kraja.</a:t>
            </a:r>
            <a:endParaRPr lang="sl-SI" dirty="0">
              <a:latin typeface="+mn-lt"/>
            </a:endParaRPr>
          </a:p>
        </p:txBody>
      </p:sp>
      <p:pic>
        <p:nvPicPr>
          <p:cNvPr id="15362" name="Picture 2" descr="Zgornja Kungota - povečav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2016" y="1776857"/>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Občina Kungota - Kam.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72" y="2170557"/>
            <a:ext cx="4493029" cy="329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40664" y="791845"/>
            <a:ext cx="10515600" cy="1325563"/>
          </a:xfrm>
        </p:spPr>
        <p:txBody>
          <a:bodyPr>
            <a:normAutofit fontScale="90000"/>
          </a:bodyPr>
          <a:lstStyle/>
          <a:p>
            <a:r>
              <a:rPr lang="sl-SI" dirty="0" smtClean="0">
                <a:latin typeface="+mn-lt"/>
              </a:rPr>
              <a:t>19. Na katerem bregu cerkve je osojna in kje prisojna stran?</a:t>
            </a:r>
            <a:br>
              <a:rPr lang="sl-SI" dirty="0" smtClean="0">
                <a:latin typeface="+mn-lt"/>
              </a:rPr>
            </a:br>
            <a:endParaRPr lang="sl-SI" dirty="0">
              <a:latin typeface="+mn-lt"/>
            </a:endParaRPr>
          </a:p>
        </p:txBody>
      </p:sp>
      <p:pic>
        <p:nvPicPr>
          <p:cNvPr id="16386" name="Picture 2" descr="Pomlad proti zimi by Nejc Petrovič (@NejcPetrovic) | Galerija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35808" y="1811305"/>
            <a:ext cx="6729984" cy="448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9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20. Reki določi njene bregove – levi in desni breg.</a:t>
            </a:r>
            <a:endParaRPr lang="sl-SI" dirty="0">
              <a:latin typeface="+mn-lt"/>
            </a:endParaRPr>
          </a:p>
        </p:txBody>
      </p:sp>
      <p:pic>
        <p:nvPicPr>
          <p:cNvPr id="17410" name="Picture 2" descr="Reka - Wikipedija, prosta enciklopedij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704" y="2602262"/>
            <a:ext cx="4170637" cy="312797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Recreational fi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126" y="2602262"/>
            <a:ext cx="5192486" cy="29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7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28472" y="962533"/>
            <a:ext cx="10515600" cy="1325563"/>
          </a:xfrm>
        </p:spPr>
        <p:txBody>
          <a:bodyPr/>
          <a:lstStyle/>
          <a:p>
            <a:r>
              <a:rPr lang="sl-SI" dirty="0" smtClean="0">
                <a:latin typeface="+mn-lt"/>
              </a:rPr>
              <a:t>21. Naštej nekaj dejavnosti v svojem domačem kraju.</a:t>
            </a:r>
            <a:endParaRPr lang="sl-SI" dirty="0">
              <a:latin typeface="+mn-lt"/>
            </a:endParaRPr>
          </a:p>
        </p:txBody>
      </p:sp>
      <p:sp>
        <p:nvSpPr>
          <p:cNvPr id="3" name="Označba mesta vsebine 2"/>
          <p:cNvSpPr>
            <a:spLocks noGrp="1"/>
          </p:cNvSpPr>
          <p:nvPr>
            <p:ph idx="1"/>
          </p:nvPr>
        </p:nvSpPr>
        <p:spPr/>
        <p:txBody>
          <a:bodyPr/>
          <a:lstStyle/>
          <a:p>
            <a:endParaRPr lang="sl-SI" dirty="0" smtClean="0"/>
          </a:p>
          <a:p>
            <a:pPr marL="0" indent="0">
              <a:buNone/>
            </a:pPr>
            <a:r>
              <a:rPr lang="sl-SI" dirty="0" smtClean="0"/>
              <a:t>Ljubljana …</a:t>
            </a:r>
            <a:endParaRPr lang="sl-SI" dirty="0"/>
          </a:p>
        </p:txBody>
      </p:sp>
      <p:sp>
        <p:nvSpPr>
          <p:cNvPr id="4" name="AutoShape 2" descr="Hospital and Planting Clipart Free PNG Image｜Illus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 name="Slika 4"/>
          <p:cNvPicPr>
            <a:picLocks noChangeAspect="1"/>
          </p:cNvPicPr>
          <p:nvPr/>
        </p:nvPicPr>
        <p:blipFill>
          <a:blip r:embed="rId2"/>
          <a:stretch>
            <a:fillRect/>
          </a:stretch>
        </p:blipFill>
        <p:spPr>
          <a:xfrm>
            <a:off x="9975342" y="549339"/>
            <a:ext cx="1790700" cy="1209675"/>
          </a:xfrm>
          <a:prstGeom prst="rect">
            <a:avLst/>
          </a:prstGeom>
        </p:spPr>
      </p:pic>
      <p:pic>
        <p:nvPicPr>
          <p:cNvPr id="6" name="Slika 5"/>
          <p:cNvPicPr>
            <a:picLocks noChangeAspect="1"/>
          </p:cNvPicPr>
          <p:nvPr/>
        </p:nvPicPr>
        <p:blipFill>
          <a:blip r:embed="rId3"/>
          <a:stretch>
            <a:fillRect/>
          </a:stretch>
        </p:blipFill>
        <p:spPr>
          <a:xfrm>
            <a:off x="4034409" y="3107976"/>
            <a:ext cx="1743075" cy="1924050"/>
          </a:xfrm>
          <a:prstGeom prst="rect">
            <a:avLst/>
          </a:prstGeom>
        </p:spPr>
      </p:pic>
      <p:sp>
        <p:nvSpPr>
          <p:cNvPr id="7" name="AutoShape 4" descr="British Museum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8" name="Slika 7"/>
          <p:cNvPicPr>
            <a:picLocks noChangeAspect="1"/>
          </p:cNvPicPr>
          <p:nvPr/>
        </p:nvPicPr>
        <p:blipFill>
          <a:blip r:embed="rId4"/>
          <a:stretch>
            <a:fillRect/>
          </a:stretch>
        </p:blipFill>
        <p:spPr>
          <a:xfrm>
            <a:off x="6672072" y="2354707"/>
            <a:ext cx="2247900" cy="1428750"/>
          </a:xfrm>
          <a:prstGeom prst="rect">
            <a:avLst/>
          </a:prstGeom>
        </p:spPr>
      </p:pic>
      <p:pic>
        <p:nvPicPr>
          <p:cNvPr id="9" name="Slika 8"/>
          <p:cNvPicPr>
            <a:picLocks noChangeAspect="1"/>
          </p:cNvPicPr>
          <p:nvPr/>
        </p:nvPicPr>
        <p:blipFill>
          <a:blip r:embed="rId5"/>
          <a:stretch>
            <a:fillRect/>
          </a:stretch>
        </p:blipFill>
        <p:spPr>
          <a:xfrm>
            <a:off x="7563612" y="4651344"/>
            <a:ext cx="3429000" cy="1438275"/>
          </a:xfrm>
          <a:prstGeom prst="rect">
            <a:avLst/>
          </a:prstGeom>
        </p:spPr>
      </p:pic>
      <p:pic>
        <p:nvPicPr>
          <p:cNvPr id="10" name="Slika 9"/>
          <p:cNvPicPr>
            <a:picLocks noChangeAspect="1"/>
          </p:cNvPicPr>
          <p:nvPr/>
        </p:nvPicPr>
        <p:blipFill>
          <a:blip r:embed="rId6"/>
          <a:stretch>
            <a:fillRect/>
          </a:stretch>
        </p:blipFill>
        <p:spPr>
          <a:xfrm>
            <a:off x="1139571" y="4365721"/>
            <a:ext cx="2000250" cy="1714500"/>
          </a:xfrm>
          <a:prstGeom prst="rect">
            <a:avLst/>
          </a:prstGeom>
        </p:spPr>
      </p:pic>
    </p:spTree>
    <p:extLst>
      <p:ext uri="{BB962C8B-B14F-4D97-AF65-F5344CB8AC3E}">
        <p14:creationId xmlns:p14="http://schemas.microsoft.com/office/powerpoint/2010/main" val="30953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755269"/>
            <a:ext cx="3136392" cy="5231003"/>
          </a:xfrm>
        </p:spPr>
        <p:txBody>
          <a:bodyPr>
            <a:normAutofit/>
          </a:bodyPr>
          <a:lstStyle/>
          <a:p>
            <a:r>
              <a:rPr lang="sl-SI" dirty="0" smtClean="0">
                <a:latin typeface="+mn-lt"/>
              </a:rPr>
              <a:t>22. Kaj so javne površine? Naštej jih nekaj.</a:t>
            </a:r>
            <a:br>
              <a:rPr lang="sl-SI" dirty="0" smtClean="0">
                <a:latin typeface="+mn-lt"/>
              </a:rPr>
            </a:br>
            <a:endParaRPr lang="sl-SI" dirty="0">
              <a:latin typeface="+mn-lt"/>
            </a:endParaRPr>
          </a:p>
        </p:txBody>
      </p:sp>
      <p:pic>
        <p:nvPicPr>
          <p:cNvPr id="5" name="Označba mesta vsebine 4"/>
          <p:cNvPicPr>
            <a:picLocks noGrp="1" noChangeAspect="1"/>
          </p:cNvPicPr>
          <p:nvPr>
            <p:ph idx="1"/>
          </p:nvPr>
        </p:nvPicPr>
        <p:blipFill>
          <a:blip r:embed="rId2"/>
          <a:stretch>
            <a:fillRect/>
          </a:stretch>
        </p:blipFill>
        <p:spPr>
          <a:xfrm>
            <a:off x="4108704" y="1660773"/>
            <a:ext cx="2933700" cy="1657350"/>
          </a:xfrm>
          <a:prstGeom prst="rect">
            <a:avLst/>
          </a:prstGeom>
        </p:spPr>
      </p:pic>
      <p:pic>
        <p:nvPicPr>
          <p:cNvPr id="6" name="Slika 5"/>
          <p:cNvPicPr>
            <a:picLocks noChangeAspect="1"/>
          </p:cNvPicPr>
          <p:nvPr/>
        </p:nvPicPr>
        <p:blipFill>
          <a:blip r:embed="rId3"/>
          <a:stretch>
            <a:fillRect/>
          </a:stretch>
        </p:blipFill>
        <p:spPr>
          <a:xfrm>
            <a:off x="7464552" y="503675"/>
            <a:ext cx="4459034" cy="2814448"/>
          </a:xfrm>
          <a:prstGeom prst="rect">
            <a:avLst/>
          </a:prstGeom>
        </p:spPr>
      </p:pic>
      <p:pic>
        <p:nvPicPr>
          <p:cNvPr id="7" name="Slika 6"/>
          <p:cNvPicPr>
            <a:picLocks noChangeAspect="1"/>
          </p:cNvPicPr>
          <p:nvPr/>
        </p:nvPicPr>
        <p:blipFill rotWithShape="1">
          <a:blip r:embed="rId4"/>
          <a:srcRect r="6014" b="122"/>
          <a:stretch/>
        </p:blipFill>
        <p:spPr>
          <a:xfrm>
            <a:off x="8391525" y="4142339"/>
            <a:ext cx="2605088" cy="1702880"/>
          </a:xfrm>
          <a:prstGeom prst="rect">
            <a:avLst/>
          </a:prstGeom>
        </p:spPr>
      </p:pic>
      <p:pic>
        <p:nvPicPr>
          <p:cNvPr id="8" name="Slika 7"/>
          <p:cNvPicPr>
            <a:picLocks noChangeAspect="1"/>
          </p:cNvPicPr>
          <p:nvPr/>
        </p:nvPicPr>
        <p:blipFill>
          <a:blip r:embed="rId5"/>
          <a:stretch>
            <a:fillRect/>
          </a:stretch>
        </p:blipFill>
        <p:spPr>
          <a:xfrm>
            <a:off x="2525458" y="4745653"/>
            <a:ext cx="2438400" cy="1733550"/>
          </a:xfrm>
          <a:prstGeom prst="rect">
            <a:avLst/>
          </a:prstGeom>
        </p:spPr>
      </p:pic>
    </p:spTree>
    <p:extLst>
      <p:ext uri="{BB962C8B-B14F-4D97-AF65-F5344CB8AC3E}">
        <p14:creationId xmlns:p14="http://schemas.microsoft.com/office/powerpoint/2010/main" val="2023080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08888" y="718693"/>
            <a:ext cx="10488168" cy="1573403"/>
          </a:xfrm>
        </p:spPr>
        <p:txBody>
          <a:bodyPr>
            <a:normAutofit fontScale="90000"/>
          </a:bodyPr>
          <a:lstStyle/>
          <a:p>
            <a:r>
              <a:rPr lang="sl-SI" dirty="0" smtClean="0">
                <a:latin typeface="+mn-lt"/>
              </a:rPr>
              <a:t>1. Preberi besedilo in naštej vsaj tri pravila šolskega reda, ki jih učenca 4. a razreda nista upoštevala. </a:t>
            </a:r>
            <a:r>
              <a:rPr lang="sl-SI" dirty="0">
                <a:latin typeface="+mn-lt"/>
              </a:rPr>
              <a:t/>
            </a:r>
            <a:br>
              <a:rPr lang="sl-SI" dirty="0">
                <a:latin typeface="+mn-lt"/>
              </a:rPr>
            </a:br>
            <a:endParaRPr lang="sl-SI" dirty="0">
              <a:latin typeface="+mn-lt"/>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3790304731"/>
              </p:ext>
            </p:extLst>
          </p:nvPr>
        </p:nvGraphicFramePr>
        <p:xfrm>
          <a:off x="1731264" y="2292096"/>
          <a:ext cx="8351520" cy="4223258"/>
        </p:xfrm>
        <a:graphic>
          <a:graphicData uri="http://schemas.openxmlformats.org/drawingml/2006/table">
            <a:tbl>
              <a:tblPr firstRow="1" firstCol="1" bandRow="1">
                <a:tableStyleId>{5C22544A-7EE6-4342-B048-85BDC9FD1C3A}</a:tableStyleId>
              </a:tblPr>
              <a:tblGrid>
                <a:gridCol w="8351520">
                  <a:extLst>
                    <a:ext uri="{9D8B030D-6E8A-4147-A177-3AD203B41FA5}">
                      <a16:colId xmlns:a16="http://schemas.microsoft.com/office/drawing/2014/main" val="20000"/>
                    </a:ext>
                  </a:extLst>
                </a:gridCol>
              </a:tblGrid>
              <a:tr h="3450335">
                <a:tc>
                  <a:txBody>
                    <a:bodyPr/>
                    <a:lstStyle/>
                    <a:p>
                      <a:pPr algn="l">
                        <a:lnSpc>
                          <a:spcPct val="107000"/>
                        </a:lnSpc>
                        <a:spcAft>
                          <a:spcPts val="0"/>
                        </a:spcAft>
                      </a:pPr>
                      <a:r>
                        <a:rPr lang="sl-SI" sz="1200" dirty="0">
                          <a:effectLst/>
                        </a:rPr>
                        <a:t> </a:t>
                      </a:r>
                      <a:endParaRPr lang="sl-SI" sz="1100" dirty="0">
                        <a:effectLst/>
                      </a:endParaRPr>
                    </a:p>
                    <a:p>
                      <a:pPr algn="l">
                        <a:lnSpc>
                          <a:spcPct val="150000"/>
                        </a:lnSpc>
                        <a:spcAft>
                          <a:spcPts val="0"/>
                        </a:spcAft>
                      </a:pPr>
                      <a:r>
                        <a:rPr lang="sl-SI" sz="2400" dirty="0">
                          <a:solidFill>
                            <a:schemeClr val="tx1"/>
                          </a:solidFill>
                          <a:effectLst/>
                        </a:rPr>
                        <a:t>Miha hodi v 4. a razred. Njegov najboljši prijatelj je Rok. Med uro večkrat klepetata, zato ju učiteljica velikokrat opozori. Prejšnji teden sta med odmorom skakala po mizah in eni izmed miz se je zlomila noga. Kadar se ne preobujeta v copate, ko vstopita v šolo, in ju snažilka na to opozori, se nanjo jezita, ji odgovarjata. Rok ji je enkrat celo pokazal jezik. Ko pa grejo domov, velikokrat nastavljata noge deklicam, da bi se spotaknile. </a:t>
                      </a:r>
                    </a:p>
                    <a:p>
                      <a:pPr algn="l">
                        <a:lnSpc>
                          <a:spcPct val="107000"/>
                        </a:lnSpc>
                        <a:spcAft>
                          <a:spcPts val="0"/>
                        </a:spcAft>
                      </a:pPr>
                      <a:r>
                        <a:rPr lang="sl-SI" sz="1200" dirty="0">
                          <a:effectLst/>
                        </a:rPr>
                        <a:t> </a:t>
                      </a:r>
                      <a:endParaRPr lang="sl-SI"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5784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1658747"/>
          </a:xfrm>
        </p:spPr>
        <p:txBody>
          <a:bodyPr>
            <a:normAutofit fontScale="90000"/>
          </a:bodyPr>
          <a:lstStyle/>
          <a:p>
            <a:r>
              <a:rPr lang="sl-SI" dirty="0" smtClean="0">
                <a:latin typeface="+mn-lt"/>
              </a:rPr>
              <a:t>2. </a:t>
            </a:r>
            <a:r>
              <a:rPr lang="sl-SI" dirty="0">
                <a:latin typeface="+mn-lt"/>
              </a:rPr>
              <a:t>Pod vsako fotografijo </a:t>
            </a:r>
            <a:r>
              <a:rPr lang="sl-SI" dirty="0" smtClean="0">
                <a:latin typeface="+mn-lt"/>
              </a:rPr>
              <a:t>imenuj </a:t>
            </a:r>
            <a:r>
              <a:rPr lang="sl-SI" dirty="0">
                <a:latin typeface="+mn-lt"/>
              </a:rPr>
              <a:t>eno od otrokovih pravic.</a:t>
            </a:r>
            <a:br>
              <a:rPr lang="sl-SI" dirty="0">
                <a:latin typeface="+mn-lt"/>
              </a:rPr>
            </a:br>
            <a:endParaRPr lang="sl-SI" dirty="0">
              <a:latin typeface="+mn-lt"/>
            </a:endParaRPr>
          </a:p>
        </p:txBody>
      </p:sp>
      <p:pic>
        <p:nvPicPr>
          <p:cNvPr id="4" name="Označba mesta vsebine 3" descr="C:\Users\Anja\AppData\Local\Microsoft\Windows\Temporary Internet Files\Content.IE5\NUN523NM\shutterstock_348090254[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855778"/>
            <a:ext cx="4477511" cy="3216094"/>
          </a:xfrm>
          <a:prstGeom prst="rect">
            <a:avLst/>
          </a:prstGeom>
          <a:noFill/>
          <a:ln>
            <a:noFill/>
          </a:ln>
        </p:spPr>
      </p:pic>
      <p:pic>
        <p:nvPicPr>
          <p:cNvPr id="5" name="Slika 4" descr="C:\Users\Anja\AppData\Local\Microsoft\Windows\Temporary Internet Files\Content.IE5\H896W4OF\shutterstock_6931918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7135" y="2487168"/>
            <a:ext cx="5069777" cy="3364991"/>
          </a:xfrm>
          <a:prstGeom prst="rect">
            <a:avLst/>
          </a:prstGeom>
          <a:noFill/>
          <a:ln>
            <a:noFill/>
          </a:ln>
        </p:spPr>
      </p:pic>
    </p:spTree>
    <p:extLst>
      <p:ext uri="{BB962C8B-B14F-4D97-AF65-F5344CB8AC3E}">
        <p14:creationId xmlns:p14="http://schemas.microsoft.com/office/powerpoint/2010/main" val="15357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latin typeface="+mn-lt"/>
              </a:rPr>
              <a:t>3. Naštej pet otrokovih pravic.</a:t>
            </a:r>
            <a:endParaRPr lang="sl-SI" dirty="0">
              <a:latin typeface="+mn-lt"/>
            </a:endParaRPr>
          </a:p>
        </p:txBody>
      </p:sp>
      <p:pic>
        <p:nvPicPr>
          <p:cNvPr id="3074" name="Picture 2" descr="Infodrom - Otrokove prav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5520" y="1690687"/>
            <a:ext cx="7842767" cy="430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8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latin typeface="+mn-lt"/>
              </a:rPr>
              <a:t/>
            </a:r>
            <a:br>
              <a:rPr lang="sl-SI" dirty="0" smtClean="0">
                <a:latin typeface="+mn-lt"/>
              </a:rPr>
            </a:br>
            <a:r>
              <a:rPr lang="sl-SI" dirty="0" smtClean="0">
                <a:latin typeface="+mn-lt"/>
              </a:rPr>
              <a:t>4. Preberi besedilo in dogodek </a:t>
            </a:r>
            <a:r>
              <a:rPr lang="sl-SI" b="1" dirty="0">
                <a:latin typeface="+mn-lt"/>
              </a:rPr>
              <a:t>ovrednoti</a:t>
            </a:r>
            <a:r>
              <a:rPr lang="sl-SI" dirty="0">
                <a:latin typeface="+mn-lt"/>
              </a:rPr>
              <a:t> glede na pravice in dolžnosti otrok.</a:t>
            </a:r>
            <a:br>
              <a:rPr lang="sl-SI" dirty="0">
                <a:latin typeface="+mn-lt"/>
              </a:rPr>
            </a:br>
            <a:endParaRPr lang="sl-SI" dirty="0">
              <a:latin typeface="+mn-lt"/>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569905949"/>
              </p:ext>
            </p:extLst>
          </p:nvPr>
        </p:nvGraphicFramePr>
        <p:xfrm>
          <a:off x="597408" y="2078736"/>
          <a:ext cx="7912607" cy="3474720"/>
        </p:xfrm>
        <a:graphic>
          <a:graphicData uri="http://schemas.openxmlformats.org/drawingml/2006/table">
            <a:tbl>
              <a:tblPr firstRow="1" firstCol="1" bandRow="1">
                <a:tableStyleId>{5C22544A-7EE6-4342-B048-85BDC9FD1C3A}</a:tableStyleId>
              </a:tblPr>
              <a:tblGrid>
                <a:gridCol w="7912607">
                  <a:extLst>
                    <a:ext uri="{9D8B030D-6E8A-4147-A177-3AD203B41FA5}">
                      <a16:colId xmlns:a16="http://schemas.microsoft.com/office/drawing/2014/main" val="20000"/>
                    </a:ext>
                  </a:extLst>
                </a:gridCol>
              </a:tblGrid>
              <a:tr h="3474720">
                <a:tc>
                  <a:txBody>
                    <a:bodyPr/>
                    <a:lstStyle/>
                    <a:p>
                      <a:pPr algn="l">
                        <a:lnSpc>
                          <a:spcPct val="107000"/>
                        </a:lnSpc>
                        <a:spcAft>
                          <a:spcPts val="0"/>
                        </a:spcAft>
                      </a:pPr>
                      <a:r>
                        <a:rPr lang="sl-SI" sz="1200" dirty="0">
                          <a:effectLst/>
                        </a:rPr>
                        <a:t> </a:t>
                      </a:r>
                      <a:endParaRPr lang="sl-SI" sz="1100" dirty="0">
                        <a:effectLst/>
                      </a:endParaRPr>
                    </a:p>
                    <a:p>
                      <a:pPr algn="l">
                        <a:lnSpc>
                          <a:spcPct val="150000"/>
                        </a:lnSpc>
                        <a:spcAft>
                          <a:spcPts val="0"/>
                        </a:spcAft>
                      </a:pPr>
                      <a:r>
                        <a:rPr lang="sl-SI" sz="2800" dirty="0" smtClean="0">
                          <a:effectLst/>
                        </a:rPr>
                        <a:t>Jan </a:t>
                      </a:r>
                      <a:r>
                        <a:rPr lang="sl-SI" sz="2800" dirty="0">
                          <a:effectLst/>
                        </a:rPr>
                        <a:t>zelo </a:t>
                      </a:r>
                      <a:r>
                        <a:rPr lang="sl-SI" sz="2800" dirty="0" smtClean="0">
                          <a:effectLst/>
                        </a:rPr>
                        <a:t>rad </a:t>
                      </a:r>
                      <a:r>
                        <a:rPr lang="sl-SI" sz="2800" dirty="0">
                          <a:effectLst/>
                        </a:rPr>
                        <a:t>igra računalniške igrice. Sredi igranja </a:t>
                      </a:r>
                      <a:r>
                        <a:rPr lang="sl-SI" sz="2800" dirty="0" smtClean="0">
                          <a:effectLst/>
                        </a:rPr>
                        <a:t>ga </a:t>
                      </a:r>
                      <a:r>
                        <a:rPr lang="sl-SI" sz="2800" dirty="0">
                          <a:effectLst/>
                        </a:rPr>
                        <a:t>je zmotila mama in </a:t>
                      </a:r>
                      <a:r>
                        <a:rPr lang="sl-SI" sz="2800" dirty="0" smtClean="0">
                          <a:effectLst/>
                        </a:rPr>
                        <a:t>mu </a:t>
                      </a:r>
                      <a:r>
                        <a:rPr lang="sl-SI" sz="2800" dirty="0">
                          <a:effectLst/>
                        </a:rPr>
                        <a:t>naročila, naj takoj odnese smeti v smetnjak. </a:t>
                      </a:r>
                      <a:r>
                        <a:rPr lang="sl-SI" sz="2800" dirty="0" smtClean="0">
                          <a:effectLst/>
                        </a:rPr>
                        <a:t>Jan </a:t>
                      </a:r>
                      <a:r>
                        <a:rPr lang="sl-SI" sz="2800" dirty="0">
                          <a:effectLst/>
                        </a:rPr>
                        <a:t>je mami </a:t>
                      </a:r>
                      <a:r>
                        <a:rPr lang="sl-SI" sz="2800" dirty="0" smtClean="0">
                          <a:effectLst/>
                        </a:rPr>
                        <a:t>rekel, </a:t>
                      </a:r>
                      <a:r>
                        <a:rPr lang="sl-SI" sz="2800" dirty="0">
                          <a:effectLst/>
                        </a:rPr>
                        <a:t>da ima pravico do igranja.</a:t>
                      </a:r>
                    </a:p>
                    <a:p>
                      <a:pPr algn="l">
                        <a:lnSpc>
                          <a:spcPct val="107000"/>
                        </a:lnSpc>
                        <a:spcAft>
                          <a:spcPts val="0"/>
                        </a:spcAft>
                      </a:pPr>
                      <a:r>
                        <a:rPr lang="sl-SI" sz="2800" dirty="0">
                          <a:effectLst/>
                        </a:rPr>
                        <a:t> </a:t>
                      </a:r>
                      <a:endParaRPr lang="sl-SI"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pic>
        <p:nvPicPr>
          <p:cNvPr id="4098" name="Picture 2" descr="People Who Play Computer, Computer Clipart, People Clip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663" y="1337500"/>
            <a:ext cx="2956123" cy="247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70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4696968" cy="5011547"/>
          </a:xfrm>
        </p:spPr>
        <p:txBody>
          <a:bodyPr/>
          <a:lstStyle/>
          <a:p>
            <a:r>
              <a:rPr lang="sl-SI" dirty="0" smtClean="0">
                <a:latin typeface="+mn-lt"/>
              </a:rPr>
              <a:t>5. Kaj </a:t>
            </a:r>
            <a:r>
              <a:rPr lang="sl-SI" dirty="0">
                <a:latin typeface="+mn-lt"/>
              </a:rPr>
              <a:t>je predsodek?</a:t>
            </a:r>
            <a:br>
              <a:rPr lang="sl-SI" dirty="0">
                <a:latin typeface="+mn-lt"/>
              </a:rPr>
            </a:br>
            <a:endParaRPr lang="sl-SI" dirty="0">
              <a:latin typeface="+mn-lt"/>
            </a:endParaRPr>
          </a:p>
        </p:txBody>
      </p:sp>
      <p:pic>
        <p:nvPicPr>
          <p:cNvPr id="5126" name="Picture 6" descr="Junak Feren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5246" b="-351"/>
          <a:stretch/>
        </p:blipFill>
        <p:spPr bwMode="auto">
          <a:xfrm>
            <a:off x="5857459" y="365125"/>
            <a:ext cx="4458532" cy="2963291"/>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6"/>
          <p:cNvPicPr>
            <a:picLocks noChangeAspect="1"/>
          </p:cNvPicPr>
          <p:nvPr/>
        </p:nvPicPr>
        <p:blipFill>
          <a:blip r:embed="rId3"/>
          <a:stretch>
            <a:fillRect/>
          </a:stretch>
        </p:blipFill>
        <p:spPr>
          <a:xfrm>
            <a:off x="1948434" y="3557968"/>
            <a:ext cx="2476500" cy="2009775"/>
          </a:xfrm>
          <a:prstGeom prst="rect">
            <a:avLst/>
          </a:prstGeom>
        </p:spPr>
      </p:pic>
      <p:pic>
        <p:nvPicPr>
          <p:cNvPr id="8" name="Slika 7"/>
          <p:cNvPicPr>
            <a:picLocks noChangeAspect="1"/>
          </p:cNvPicPr>
          <p:nvPr/>
        </p:nvPicPr>
        <p:blipFill rotWithShape="1">
          <a:blip r:embed="rId4"/>
          <a:srcRect l="-1" r="1943" b="1816"/>
          <a:stretch/>
        </p:blipFill>
        <p:spPr>
          <a:xfrm>
            <a:off x="6650355" y="3740849"/>
            <a:ext cx="2639949" cy="2635567"/>
          </a:xfrm>
          <a:prstGeom prst="rect">
            <a:avLst/>
          </a:prstGeom>
        </p:spPr>
      </p:pic>
    </p:spTree>
    <p:extLst>
      <p:ext uri="{BB962C8B-B14F-4D97-AF65-F5344CB8AC3E}">
        <p14:creationId xmlns:p14="http://schemas.microsoft.com/office/powerpoint/2010/main" val="33582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94360" y="913765"/>
            <a:ext cx="10515600" cy="1325563"/>
          </a:xfrm>
        </p:spPr>
        <p:txBody>
          <a:bodyPr/>
          <a:lstStyle/>
          <a:p>
            <a:r>
              <a:rPr lang="sl-SI" dirty="0" smtClean="0">
                <a:latin typeface="+mn-lt"/>
              </a:rPr>
              <a:t>6. </a:t>
            </a:r>
            <a:r>
              <a:rPr lang="sl-SI" dirty="0">
                <a:latin typeface="+mn-lt"/>
              </a:rPr>
              <a:t>Kaj je tloris?</a:t>
            </a:r>
            <a:br>
              <a:rPr lang="sl-SI" dirty="0">
                <a:latin typeface="+mn-lt"/>
              </a:rPr>
            </a:br>
            <a:endParaRPr lang="sl-SI" dirty="0">
              <a:latin typeface="+mn-lt"/>
            </a:endParaRPr>
          </a:p>
        </p:txBody>
      </p:sp>
      <p:pic>
        <p:nvPicPr>
          <p:cNvPr id="6146" name="Picture 2" descr="Carnium - Tloris (nadstrop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92260" y="1381474"/>
            <a:ext cx="6253692" cy="469026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hitekturno ustvarjanje: marec 2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 y="3221419"/>
            <a:ext cx="3071781" cy="230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3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4088" y="938149"/>
            <a:ext cx="10597896" cy="5170043"/>
          </a:xfrm>
        </p:spPr>
        <p:txBody>
          <a:bodyPr>
            <a:normAutofit fontScale="90000"/>
          </a:bodyPr>
          <a:lstStyle/>
          <a:p>
            <a:r>
              <a:rPr lang="sl-SI" dirty="0" smtClean="0">
                <a:latin typeface="+mn-lt"/>
              </a:rPr>
              <a:t>7. Izberi </a:t>
            </a:r>
            <a:r>
              <a:rPr lang="sl-SI" dirty="0">
                <a:latin typeface="+mn-lt"/>
              </a:rPr>
              <a:t>črko pri besedah, ki ustrezno dopolnijo poved.</a:t>
            </a:r>
            <a:br>
              <a:rPr lang="sl-SI" dirty="0">
                <a:latin typeface="+mn-lt"/>
              </a:rPr>
            </a:br>
            <a:r>
              <a:rPr lang="sl-SI" dirty="0" smtClean="0">
                <a:latin typeface="+mn-lt"/>
              </a:rPr>
              <a:t/>
            </a:r>
            <a:br>
              <a:rPr lang="sl-SI" dirty="0" smtClean="0">
                <a:latin typeface="+mn-lt"/>
              </a:rPr>
            </a:br>
            <a:r>
              <a:rPr lang="sl-SI" dirty="0" smtClean="0">
                <a:latin typeface="+mn-lt"/>
              </a:rPr>
              <a:t>Skica </a:t>
            </a:r>
            <a:r>
              <a:rPr lang="sl-SI" dirty="0">
                <a:latin typeface="+mn-lt"/>
              </a:rPr>
              <a:t>je</a:t>
            </a:r>
            <a:br>
              <a:rPr lang="sl-SI" dirty="0">
                <a:latin typeface="+mn-lt"/>
              </a:rPr>
            </a:br>
            <a:r>
              <a:rPr lang="sl-SI" dirty="0">
                <a:latin typeface="+mn-lt"/>
              </a:rPr>
              <a:t>A    lepo narisana hiša v barvah.</a:t>
            </a:r>
            <a:br>
              <a:rPr lang="sl-SI" dirty="0">
                <a:latin typeface="+mn-lt"/>
              </a:rPr>
            </a:br>
            <a:r>
              <a:rPr lang="sl-SI" dirty="0">
                <a:latin typeface="+mn-lt"/>
              </a:rPr>
              <a:t>B    načrt, ki je narisan v merilu. </a:t>
            </a:r>
            <a:br>
              <a:rPr lang="sl-SI" dirty="0">
                <a:latin typeface="+mn-lt"/>
              </a:rPr>
            </a:br>
            <a:r>
              <a:rPr lang="sl-SI" dirty="0">
                <a:latin typeface="+mn-lt"/>
              </a:rPr>
              <a:t>C    načrt, ki je narisan s prosto roko in ni v merilu.</a:t>
            </a:r>
            <a:br>
              <a:rPr lang="sl-SI" dirty="0">
                <a:latin typeface="+mn-lt"/>
              </a:rPr>
            </a:br>
            <a:r>
              <a:rPr lang="sl-SI" dirty="0">
                <a:latin typeface="+mn-lt"/>
              </a:rPr>
              <a:t>Č    načrt, ki je narisan s prosto roko in je v merilu.</a:t>
            </a:r>
            <a:br>
              <a:rPr lang="sl-SI" dirty="0">
                <a:latin typeface="+mn-lt"/>
              </a:rPr>
            </a:br>
            <a:endParaRPr lang="sl-SI" dirty="0">
              <a:latin typeface="+mn-lt"/>
            </a:endParaRPr>
          </a:p>
        </p:txBody>
      </p:sp>
    </p:spTree>
    <p:extLst>
      <p:ext uri="{BB962C8B-B14F-4D97-AF65-F5344CB8AC3E}">
        <p14:creationId xmlns:p14="http://schemas.microsoft.com/office/powerpoint/2010/main" val="6364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308</Words>
  <Application>Microsoft Office PowerPoint</Application>
  <PresentationFormat>Širokozaslonsko</PresentationFormat>
  <Paragraphs>54</Paragraphs>
  <Slides>24</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24</vt:i4>
      </vt:variant>
    </vt:vector>
  </HeadingPairs>
  <TitlesOfParts>
    <vt:vector size="29" baseType="lpstr">
      <vt:lpstr>Arial</vt:lpstr>
      <vt:lpstr>Calibri</vt:lpstr>
      <vt:lpstr>Calibri Light</vt:lpstr>
      <vt:lpstr>Times New Roman</vt:lpstr>
      <vt:lpstr>Officeova tema</vt:lpstr>
      <vt:lpstr>UTRJUJEM SVOJE ZNANJE KVIZ</vt:lpstr>
      <vt:lpstr>PowerPointova predstavitev</vt:lpstr>
      <vt:lpstr>1. Preberi besedilo in naštej vsaj tri pravila šolskega reda, ki jih učenca 4. a razreda nista upoštevala.  </vt:lpstr>
      <vt:lpstr>2. Pod vsako fotografijo imenuj eno od otrokovih pravic. </vt:lpstr>
      <vt:lpstr>3. Naštej pet otrokovih pravic.</vt:lpstr>
      <vt:lpstr> 4. Preberi besedilo in dogodek ovrednoti glede na pravice in dolžnosti otrok. </vt:lpstr>
      <vt:lpstr>5. Kaj je predsodek? </vt:lpstr>
      <vt:lpstr>6. Kaj je tloris? </vt:lpstr>
      <vt:lpstr>7. Izberi črko pri besedah, ki ustrezno dopolnijo poved.  Skica je A    lepo narisana hiša v barvah. B    načrt, ki je narisan v merilu.  C    načrt, ki je narisan s prosto roko in ni v merilu. Č    načrt, ki je narisan s prosto roko in je v merilu. </vt:lpstr>
      <vt:lpstr>8. Kaj nam pove merilo? </vt:lpstr>
      <vt:lpstr>9. Kakšna je razlika med skico in načrtom? </vt:lpstr>
      <vt:lpstr>10. Imenuj vrsto zemljevida, ki bi ga uporabil/a,  če bi: </vt:lpstr>
      <vt:lpstr>11. S pomočjo mreže zemljevida določi, kje so posamezna naselja. </vt:lpstr>
      <vt:lpstr>12.Kaj lahko razberemo z letalske fotografije? </vt:lpstr>
      <vt:lpstr>13. Kaj prikazujejo načrti in zemljevidi?</vt:lpstr>
      <vt:lpstr>14. Naštej razlike med zemljevidom in letalsko fotografijo.</vt:lpstr>
      <vt:lpstr>15. Kaj vse lahko razberemo z načrta Ptuja?</vt:lpstr>
      <vt:lpstr>16. Naštej sestavine načrta.</vt:lpstr>
      <vt:lpstr>17. Kdo je kartograf?</vt:lpstr>
      <vt:lpstr>18. Neznancu opiši lego svojega domačega kraja.</vt:lpstr>
      <vt:lpstr>19. Na katerem bregu cerkve je osojna in kje prisojna stran? </vt:lpstr>
      <vt:lpstr>20. Reki določi njene bregove – levi in desni breg.</vt:lpstr>
      <vt:lpstr>21. Naštej nekaj dejavnosti v svojem domačem kraju.</vt:lpstr>
      <vt:lpstr>22. Kaj so javne površine? Naštej jih nekaj.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UTRJUJEM SVOJE ZNANJE KVIZ</dc:title>
  <dc:creator>Horvat</dc:creator>
  <cp:lastModifiedBy>Ignac</cp:lastModifiedBy>
  <cp:revision>11</cp:revision>
  <dcterms:created xsi:type="dcterms:W3CDTF">2020-04-16T10:31:29Z</dcterms:created>
  <dcterms:modified xsi:type="dcterms:W3CDTF">2020-04-16T16:22:30Z</dcterms:modified>
</cp:coreProperties>
</file>