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7" r:id="rId6"/>
    <p:sldId id="269" r:id="rId7"/>
    <p:sldId id="265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2E5B8-C857-41C6-99A5-8D05882FCEC8}" type="datetimeFigureOut">
              <a:rPr lang="sl-SI" smtClean="0"/>
              <a:pPr/>
              <a:t>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40CFB-620B-47FC-875B-654D5D9FD7F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vslo.si/infodrom/infoteka/0/174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http/sl.wikipedia.org/wiki/Slovensko_domobranstvo" TargetMode="Externa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DRŽAVLJANSKA VOJNA – SPOPAD MED SLOVENCI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632848" cy="1752600"/>
          </a:xfrm>
        </p:spPr>
        <p:txBody>
          <a:bodyPr>
            <a:norm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hlinkClick r:id="rId2" tooltip="Ukrajina - oddaja za otroke"/>
              </a:rPr>
              <a:t>Informativna oddaja za otroke</a:t>
            </a:r>
            <a:endParaRPr lang="sl-SI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1. Zakaj so se Slovenci spopadli med seboj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2" name="Zaobljeni pravokotnik 1"/>
          <p:cNvSpPr/>
          <p:nvPr/>
        </p:nvSpPr>
        <p:spPr>
          <a:xfrm>
            <a:off x="1043608" y="1014652"/>
            <a:ext cx="7128792" cy="901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Nasprotje med meščanskim in marksističnim taborom obstajalo že pred vojno – </a:t>
            </a:r>
            <a:r>
              <a:rPr lang="sl-SI" sz="2000" b="1" dirty="0" smtClean="0">
                <a:solidFill>
                  <a:srgbClr val="C00000"/>
                </a:solidFill>
              </a:rPr>
              <a:t>nasprotje zaradi različnih idej in političnih pogledov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251520" y="2328323"/>
            <a:ext cx="325070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Komunistična stranka se je odločila za </a:t>
            </a:r>
            <a:r>
              <a:rPr lang="sl-SI" sz="2000" b="1" dirty="0" smtClean="0">
                <a:solidFill>
                  <a:srgbClr val="C00000"/>
                </a:solidFill>
              </a:rPr>
              <a:t>oborožen odpor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5128737" y="2032317"/>
            <a:ext cx="3730992" cy="69018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Meščanski tabor se je odločil za </a:t>
            </a:r>
            <a:r>
              <a:rPr lang="sl-SI" sz="2000" b="1" dirty="0" smtClean="0">
                <a:solidFill>
                  <a:srgbClr val="C00000"/>
                </a:solidFill>
              </a:rPr>
              <a:t>lojalnost do okupatorja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009080" y="4687289"/>
            <a:ext cx="2880320" cy="9765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Nekateri sodelovali z okupatorji – </a:t>
            </a:r>
            <a:r>
              <a:rPr lang="sl-SI" b="1" dirty="0" smtClean="0">
                <a:solidFill>
                  <a:srgbClr val="C00000"/>
                </a:solidFill>
              </a:rPr>
              <a:t>kolaboranti ali izdajalci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6081340" y="5901494"/>
            <a:ext cx="2880320" cy="5384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Vloga katoliške </a:t>
            </a:r>
            <a:r>
              <a:rPr lang="sl-SI" sz="2000" b="1" dirty="0" smtClean="0">
                <a:solidFill>
                  <a:srgbClr val="C00000"/>
                </a:solidFill>
              </a:rPr>
              <a:t>cerkve</a:t>
            </a:r>
            <a:endParaRPr lang="sl-SI" sz="2000" b="1" dirty="0">
              <a:solidFill>
                <a:srgbClr val="C00000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228346" y="3345781"/>
            <a:ext cx="383959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Septembra 1941 ustanovitev Varnostno obveščevalne službe - </a:t>
            </a:r>
            <a:r>
              <a:rPr lang="sl-SI" b="1" dirty="0" smtClean="0">
                <a:solidFill>
                  <a:srgbClr val="C00000"/>
                </a:solidFill>
              </a:rPr>
              <a:t>VOS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251520" y="4284047"/>
            <a:ext cx="404279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„S smrtjo kaznovala“ </a:t>
            </a:r>
            <a:r>
              <a:rPr lang="sl-SI" b="1" dirty="0" smtClean="0"/>
              <a:t>številne protikomunistično usmerjene Slovence</a:t>
            </a:r>
            <a:endParaRPr lang="sl-SI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169322"/>
            <a:ext cx="5666433" cy="1594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8407" y="2896042"/>
            <a:ext cx="3730993" cy="1617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Puščica dol 12"/>
          <p:cNvSpPr/>
          <p:nvPr/>
        </p:nvSpPr>
        <p:spPr>
          <a:xfrm>
            <a:off x="1809903" y="1971115"/>
            <a:ext cx="384457" cy="26543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2058724" y="3170714"/>
            <a:ext cx="271273" cy="15373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dol 14"/>
          <p:cNvSpPr/>
          <p:nvPr/>
        </p:nvSpPr>
        <p:spPr>
          <a:xfrm>
            <a:off x="2329997" y="4088851"/>
            <a:ext cx="317000" cy="168513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 dol 15"/>
          <p:cNvSpPr/>
          <p:nvPr/>
        </p:nvSpPr>
        <p:spPr>
          <a:xfrm>
            <a:off x="2646997" y="4930460"/>
            <a:ext cx="282860" cy="219845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uščica dol 16"/>
          <p:cNvSpPr/>
          <p:nvPr/>
        </p:nvSpPr>
        <p:spPr>
          <a:xfrm>
            <a:off x="7449240" y="4572079"/>
            <a:ext cx="189433" cy="11521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dol 17"/>
          <p:cNvSpPr/>
          <p:nvPr/>
        </p:nvSpPr>
        <p:spPr>
          <a:xfrm>
            <a:off x="7521500" y="5725067"/>
            <a:ext cx="255787" cy="17642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 dol 18"/>
          <p:cNvSpPr/>
          <p:nvPr/>
        </p:nvSpPr>
        <p:spPr>
          <a:xfrm>
            <a:off x="6414537" y="2722499"/>
            <a:ext cx="288032" cy="15568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uščica dol 19"/>
          <p:cNvSpPr/>
          <p:nvPr/>
        </p:nvSpPr>
        <p:spPr>
          <a:xfrm>
            <a:off x="6126505" y="1895868"/>
            <a:ext cx="288032" cy="1504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2. Ustanovitev vaških straž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457200" y="1124744"/>
            <a:ext cx="8003232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Nestrpnost med obema taboroma je prerasla v oborožen spopad med Slovenci – </a:t>
            </a:r>
            <a:r>
              <a:rPr lang="sl-SI" sz="2400" b="1" dirty="0" smtClean="0">
                <a:solidFill>
                  <a:srgbClr val="C00000"/>
                </a:solidFill>
              </a:rPr>
              <a:t>DRŽAVLJANSKO VOJNO</a:t>
            </a:r>
            <a:endParaRPr lang="sl-SI" sz="2400" b="1" dirty="0">
              <a:solidFill>
                <a:srgbClr val="C00000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336372" y="2204864"/>
            <a:ext cx="3888432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Meščanski tabor je </a:t>
            </a:r>
            <a:r>
              <a:rPr lang="sl-SI" b="1" dirty="0" smtClean="0">
                <a:solidFill>
                  <a:srgbClr val="C00000"/>
                </a:solidFill>
              </a:rPr>
              <a:t>poleti 1942 </a:t>
            </a:r>
            <a:r>
              <a:rPr lang="sl-SI" b="1" dirty="0" smtClean="0"/>
              <a:t>v </a:t>
            </a:r>
            <a:r>
              <a:rPr lang="sl-SI" b="1" dirty="0" smtClean="0">
                <a:solidFill>
                  <a:srgbClr val="C00000"/>
                </a:solidFill>
              </a:rPr>
              <a:t>Ljubljanski pokrajini</a:t>
            </a:r>
            <a:r>
              <a:rPr lang="sl-SI" b="1" dirty="0" smtClean="0"/>
              <a:t> ustanovil oborožene skupine – </a:t>
            </a:r>
            <a:r>
              <a:rPr lang="sl-SI" b="1" dirty="0" smtClean="0">
                <a:solidFill>
                  <a:srgbClr val="C00000"/>
                </a:solidFill>
              </a:rPr>
              <a:t>VAŠKE STRAŽE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336372" y="3501008"/>
            <a:ext cx="3888432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Namen delovanja</a:t>
            </a:r>
            <a:r>
              <a:rPr lang="sl-SI" b="1" dirty="0" smtClean="0"/>
              <a:t>:</a:t>
            </a:r>
          </a:p>
          <a:p>
            <a:r>
              <a:rPr lang="sl-SI" b="1" dirty="0" smtClean="0"/>
              <a:t>- samoobramba podeželskega prebivalstva pred revolucionarnim nasiljem OF,</a:t>
            </a:r>
          </a:p>
          <a:p>
            <a:r>
              <a:rPr lang="sl-SI" b="1" dirty="0" smtClean="0"/>
              <a:t>- uničiti partizansko gibanje</a:t>
            </a:r>
            <a:endParaRPr lang="sl-SI" b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4512836" y="3172504"/>
            <a:ext cx="4091221" cy="2992800"/>
            <a:chOff x="4427984" y="2204864"/>
            <a:chExt cx="4091221" cy="2992800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7984" y="2204864"/>
              <a:ext cx="4091221" cy="2992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4971863"/>
              <a:ext cx="2784780" cy="206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9" name="Zaobljeni pravokotnik 8"/>
          <p:cNvSpPr/>
          <p:nvPr/>
        </p:nvSpPr>
        <p:spPr>
          <a:xfrm>
            <a:off x="336372" y="5301208"/>
            <a:ext cx="3888432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Italijani so jih priznali za svoje </a:t>
            </a:r>
            <a:r>
              <a:rPr lang="sl-SI" b="1" dirty="0" smtClean="0">
                <a:solidFill>
                  <a:srgbClr val="C00000"/>
                </a:solidFill>
              </a:rPr>
              <a:t>prostovoljne protikomunistične milice </a:t>
            </a:r>
            <a:r>
              <a:rPr lang="sl-SI" b="1" dirty="0" smtClean="0"/>
              <a:t>- MVAC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6329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5364088" y="240221"/>
            <a:ext cx="3672408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Ob vaških </a:t>
            </a:r>
            <a:r>
              <a:rPr lang="sl-SI" sz="2000" b="1" dirty="0" smtClean="0"/>
              <a:t>stražah je na Slovenskem delovalo tudi </a:t>
            </a:r>
            <a:r>
              <a:rPr lang="sl-SI" sz="2000" b="1" dirty="0" smtClean="0">
                <a:solidFill>
                  <a:srgbClr val="C00000"/>
                </a:solidFill>
              </a:rPr>
              <a:t>Četniško </a:t>
            </a:r>
            <a:r>
              <a:rPr lang="sl-SI" sz="2000" b="1" dirty="0">
                <a:solidFill>
                  <a:srgbClr val="C00000"/>
                </a:solidFill>
              </a:rPr>
              <a:t>gibanje 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5726326" y="5315591"/>
            <a:ext cx="3312368" cy="7136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Ilegalno ustanavljali oborožene oddelke</a:t>
            </a:r>
            <a:endParaRPr lang="sl-SI" b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5346972" y="1849041"/>
            <a:ext cx="3672408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Povezani z voditeljem četniškega gibanja v Jugoslaviji  Dražem Mihailovićem</a:t>
            </a:r>
            <a:endParaRPr lang="sl-SI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5724128" y="4350681"/>
            <a:ext cx="3312368" cy="43621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Napadali partizane</a:t>
            </a:r>
            <a:endParaRPr lang="sl-SI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6067052" y="3389933"/>
            <a:ext cx="295232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Povezali z Italijani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251520" y="240221"/>
            <a:ext cx="475252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Z </a:t>
            </a:r>
            <a:r>
              <a:rPr lang="sl-SI" b="1" dirty="0" smtClean="0">
                <a:solidFill>
                  <a:srgbClr val="C00000"/>
                </a:solidFill>
              </a:rPr>
              <a:t>oboroženim sodelovanjem z okupatorjem </a:t>
            </a:r>
            <a:r>
              <a:rPr lang="sl-SI" b="1" dirty="0" smtClean="0"/>
              <a:t>so pripadniki vaških straž, četnikov in meščanski tabor zašli v </a:t>
            </a:r>
            <a:r>
              <a:rPr lang="sl-SI" b="1" dirty="0" smtClean="0">
                <a:solidFill>
                  <a:srgbClr val="C00000"/>
                </a:solidFill>
              </a:rPr>
              <a:t>kolaboracijo</a:t>
            </a:r>
            <a:r>
              <a:rPr lang="sl-SI" b="1" dirty="0" smtClean="0"/>
              <a:t> oziroma </a:t>
            </a:r>
            <a:r>
              <a:rPr lang="sl-SI" b="1" dirty="0" smtClean="0">
                <a:solidFill>
                  <a:srgbClr val="C00000"/>
                </a:solidFill>
              </a:rPr>
              <a:t>izdajstvo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263663" y="1586086"/>
            <a:ext cx="4584226" cy="9729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Ob kapitulaciji Italije so se z vaškimi stražami in četniki spopadli </a:t>
            </a:r>
            <a:r>
              <a:rPr lang="sl-SI" b="1" dirty="0" smtClean="0">
                <a:solidFill>
                  <a:srgbClr val="C00000"/>
                </a:solidFill>
              </a:rPr>
              <a:t>partizani</a:t>
            </a:r>
            <a:r>
              <a:rPr lang="sl-SI" b="1" dirty="0" smtClean="0"/>
              <a:t> in jih </a:t>
            </a:r>
            <a:r>
              <a:rPr lang="sl-SI" b="1" dirty="0" smtClean="0">
                <a:solidFill>
                  <a:srgbClr val="C00000"/>
                </a:solidFill>
              </a:rPr>
              <a:t>premagali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755576" y="2824734"/>
            <a:ext cx="108012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Turjak</a:t>
            </a:r>
            <a:endParaRPr lang="sl-SI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3131840" y="2824734"/>
            <a:ext cx="1080120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Grčarice</a:t>
            </a:r>
            <a:endParaRPr lang="sl-SI" b="1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329" y="3429000"/>
            <a:ext cx="4371106" cy="3429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Puščica dol 12"/>
          <p:cNvSpPr/>
          <p:nvPr/>
        </p:nvSpPr>
        <p:spPr>
          <a:xfrm>
            <a:off x="7255569" y="1407980"/>
            <a:ext cx="197136" cy="4091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7233343" y="3008822"/>
            <a:ext cx="216024" cy="38111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uščica dol 14"/>
          <p:cNvSpPr/>
          <p:nvPr/>
        </p:nvSpPr>
        <p:spPr>
          <a:xfrm>
            <a:off x="7233343" y="3968806"/>
            <a:ext cx="206580" cy="41762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 dol 15"/>
          <p:cNvSpPr/>
          <p:nvPr/>
        </p:nvSpPr>
        <p:spPr>
          <a:xfrm>
            <a:off x="7236296" y="4847445"/>
            <a:ext cx="216024" cy="4731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Leva puščica 16"/>
          <p:cNvSpPr/>
          <p:nvPr/>
        </p:nvSpPr>
        <p:spPr>
          <a:xfrm>
            <a:off x="4990310" y="672268"/>
            <a:ext cx="356661" cy="23645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uščica dol 17"/>
          <p:cNvSpPr/>
          <p:nvPr/>
        </p:nvSpPr>
        <p:spPr>
          <a:xfrm>
            <a:off x="1331640" y="2558989"/>
            <a:ext cx="144016" cy="26574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uščica dol 18"/>
          <p:cNvSpPr/>
          <p:nvPr/>
        </p:nvSpPr>
        <p:spPr>
          <a:xfrm>
            <a:off x="3563888" y="2558989"/>
            <a:ext cx="144016" cy="26574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9251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" y="119385"/>
            <a:ext cx="8229600" cy="562074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</a:rPr>
              <a:t>3. Za katere cilje so se borili slovenski domobranci</a:t>
            </a:r>
            <a:endParaRPr lang="sl-SI" sz="28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19" y="1105428"/>
            <a:ext cx="4194361" cy="4824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1204" y="3678371"/>
            <a:ext cx="2028420" cy="2287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4788024" y="1105325"/>
            <a:ext cx="3934780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Po kapitulaciji Italije so oblast nad Ljubljansko pokrajino prevzeli </a:t>
            </a:r>
            <a:r>
              <a:rPr lang="sl-SI" sz="2000" b="1" dirty="0" smtClean="0">
                <a:solidFill>
                  <a:srgbClr val="C00000"/>
                </a:solidFill>
              </a:rPr>
              <a:t>Nemci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788024" y="2357240"/>
            <a:ext cx="39347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Vodstvo so zaupali </a:t>
            </a:r>
            <a:r>
              <a:rPr lang="sl-SI" sz="2000" b="1" dirty="0" smtClean="0">
                <a:solidFill>
                  <a:srgbClr val="C00000"/>
                </a:solidFill>
              </a:rPr>
              <a:t>Leonu Rupniku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sp>
        <p:nvSpPr>
          <p:cNvPr id="7" name="Interaktivni gumb: Informacije 6">
            <a:hlinkClick r:id="rId5" highlightClick="1">
              <a:snd r:embed="rId4" name="camera.wav"/>
            </a:hlinkClick>
          </p:cNvPr>
          <p:cNvSpPr/>
          <p:nvPr/>
        </p:nvSpPr>
        <p:spPr>
          <a:xfrm>
            <a:off x="4932040" y="4509120"/>
            <a:ext cx="576064" cy="504056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341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683568" y="584684"/>
            <a:ext cx="7848872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Na pobudo Leona Rupnika je bilo ustanovljeno </a:t>
            </a:r>
          </a:p>
          <a:p>
            <a:pPr algn="ctr"/>
            <a:r>
              <a:rPr lang="sl-SI" sz="2000" b="1" dirty="0" smtClean="0">
                <a:solidFill>
                  <a:srgbClr val="C00000"/>
                </a:solidFill>
              </a:rPr>
              <a:t>SLOVENSKO DOMOBRANSTVO</a:t>
            </a:r>
            <a:r>
              <a:rPr lang="sl-SI" sz="2000" b="1" dirty="0" smtClean="0"/>
              <a:t>,</a:t>
            </a:r>
          </a:p>
          <a:p>
            <a:pPr algn="ctr"/>
            <a:r>
              <a:rPr lang="sl-SI" sz="2000" b="1" dirty="0" smtClean="0"/>
              <a:t>da bi Slovence branili pred komunizmom</a:t>
            </a:r>
            <a:endParaRPr lang="sl-SI" sz="2000" b="1" dirty="0"/>
          </a:p>
        </p:txBody>
      </p:sp>
      <p:sp>
        <p:nvSpPr>
          <p:cNvPr id="3" name="Zaobljeni pravokotnik 2"/>
          <p:cNvSpPr/>
          <p:nvPr/>
        </p:nvSpPr>
        <p:spPr>
          <a:xfrm>
            <a:off x="395536" y="1988840"/>
            <a:ext cx="3960440" cy="21602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l-SI" b="1" dirty="0" smtClean="0"/>
              <a:t>Delovali kot pomožne policijske sile pod nemškim poveljstvom.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Predvsem varovali prometne povezave in vasi.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Med nemškimi ofenzivami proti partizanom pomagali redni nemški vojski.</a:t>
            </a:r>
            <a:endParaRPr lang="sl-SI" b="1" dirty="0"/>
          </a:p>
        </p:txBody>
      </p:sp>
      <p:sp>
        <p:nvSpPr>
          <p:cNvPr id="4" name="Zaobljeni pravokotnik 3"/>
          <p:cNvSpPr/>
          <p:nvPr/>
        </p:nvSpPr>
        <p:spPr>
          <a:xfrm>
            <a:off x="4801568" y="1880828"/>
            <a:ext cx="4181738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Aprila 1944 </a:t>
            </a:r>
            <a:r>
              <a:rPr lang="sl-SI" b="1" dirty="0" smtClean="0">
                <a:solidFill>
                  <a:srgbClr val="C00000"/>
                </a:solidFill>
              </a:rPr>
              <a:t>prisegli</a:t>
            </a:r>
            <a:r>
              <a:rPr lang="sl-SI" b="1" dirty="0" smtClean="0"/>
              <a:t> Hitlerjevi Nemčiji.</a:t>
            </a:r>
            <a:endParaRPr lang="sl-SI" b="1" dirty="0"/>
          </a:p>
        </p:txBody>
      </p:sp>
      <p:sp>
        <p:nvSpPr>
          <p:cNvPr id="5" name="Zaobljeni pravokotnik 4"/>
          <p:cNvSpPr/>
          <p:nvPr/>
        </p:nvSpPr>
        <p:spPr>
          <a:xfrm>
            <a:off x="4815908" y="3255484"/>
            <a:ext cx="4181739" cy="7920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Od Nemcev </a:t>
            </a:r>
            <a:r>
              <a:rPr lang="sl-SI" b="1" dirty="0" smtClean="0">
                <a:solidFill>
                  <a:srgbClr val="C00000"/>
                </a:solidFill>
              </a:rPr>
              <a:t>dobivali </a:t>
            </a:r>
            <a:r>
              <a:rPr lang="sl-SI" b="1" dirty="0" smtClean="0"/>
              <a:t>orožje in plačilo.</a:t>
            </a:r>
            <a:endParaRPr lang="sl-SI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4765138" y="4581128"/>
            <a:ext cx="4181739" cy="648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Delovali</a:t>
            </a:r>
            <a:r>
              <a:rPr lang="sl-SI" b="1" dirty="0" smtClean="0"/>
              <a:t> v Ljubljanski pokrajini, na Primorskem in Gorenjskem.</a:t>
            </a:r>
            <a:endParaRPr lang="sl-SI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4773627" y="5733256"/>
            <a:ext cx="4109730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Domobranstvo štelo okoli </a:t>
            </a:r>
            <a:r>
              <a:rPr lang="sl-SI" b="1" dirty="0" smtClean="0">
                <a:solidFill>
                  <a:srgbClr val="C00000"/>
                </a:solidFill>
              </a:rPr>
              <a:t>13.500 mož</a:t>
            </a:r>
            <a:r>
              <a:rPr lang="sl-SI" b="1" dirty="0" smtClean="0"/>
              <a:t>.</a:t>
            </a:r>
            <a:endParaRPr lang="sl-SI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395536" y="4725144"/>
            <a:ext cx="3960440" cy="1260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Ob koncu vojne so se </a:t>
            </a:r>
            <a:r>
              <a:rPr lang="sl-SI" sz="2000" b="1" dirty="0" smtClean="0">
                <a:solidFill>
                  <a:srgbClr val="C00000"/>
                </a:solidFill>
              </a:rPr>
              <a:t>umaknili</a:t>
            </a:r>
            <a:r>
              <a:rPr lang="sl-SI" sz="2000" b="1" dirty="0" smtClean="0"/>
              <a:t> na avstrijsko </a:t>
            </a:r>
            <a:r>
              <a:rPr lang="sl-SI" sz="2000" b="1" dirty="0" smtClean="0">
                <a:solidFill>
                  <a:srgbClr val="C00000"/>
                </a:solidFill>
              </a:rPr>
              <a:t>Koroško</a:t>
            </a:r>
            <a:r>
              <a:rPr lang="sl-SI" sz="2000" b="1" dirty="0" smtClean="0"/>
              <a:t> in predali </a:t>
            </a:r>
            <a:r>
              <a:rPr lang="sl-SI" sz="2000" b="1" dirty="0" smtClean="0">
                <a:solidFill>
                  <a:srgbClr val="C00000"/>
                </a:solidFill>
              </a:rPr>
              <a:t>zaveznikom.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66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5937" y="332656"/>
            <a:ext cx="8229600" cy="69269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55937" y="1340768"/>
            <a:ext cx="8229600" cy="47035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Kateri dejavnik je najbolj vplival na izbruh spopadov med Slovenci?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Kako so se vaške straže bojevale proti komunizmu?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/>
              <a:t>Zakaj prištevamo slovenske domobrance med sodelavce okupatorja?</a:t>
            </a:r>
            <a:br>
              <a:rPr lang="sl-SI" sz="2800" b="1" dirty="0" smtClean="0"/>
            </a:br>
            <a:endParaRPr lang="sl-SI" sz="2800" b="1" dirty="0" smtClean="0"/>
          </a:p>
          <a:p>
            <a:pPr marL="0" indent="0">
              <a:buNone/>
            </a:pPr>
            <a:r>
              <a:rPr lang="sl-SI" sz="2800" b="1" dirty="0" smtClean="0">
                <a:solidFill>
                  <a:srgbClr val="C00000"/>
                </a:solidFill>
              </a:rPr>
              <a:t>PREMISLI: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800" b="1" dirty="0" smtClean="0">
                <a:solidFill>
                  <a:srgbClr val="C00000"/>
                </a:solidFill>
              </a:rPr>
              <a:t>Zakaj poskusi, da bi se državljanska vojna končala, niso bili uspešni?</a:t>
            </a:r>
            <a:endParaRPr lang="sl-SI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365</Words>
  <Application>Microsoft Office PowerPoint</Application>
  <PresentationFormat>Diaprojekcija na zaslonu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DRŽAVLJANSKA VOJNA – SPOPAD MED SLOVENCI</vt:lpstr>
      <vt:lpstr>1. Zakaj so se Slovenci spopadli med seboj</vt:lpstr>
      <vt:lpstr>2. Ustanovitev vaških straž</vt:lpstr>
      <vt:lpstr>PowerPointova predstavitev</vt:lpstr>
      <vt:lpstr>3. Za katere cilje so se borili slovenski domobranci</vt:lpstr>
      <vt:lpstr>PowerPointova predstavitev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Tomi</cp:lastModifiedBy>
  <cp:revision>47</cp:revision>
  <dcterms:created xsi:type="dcterms:W3CDTF">2013-10-06T13:06:43Z</dcterms:created>
  <dcterms:modified xsi:type="dcterms:W3CDTF">2020-04-06T13:31:10Z</dcterms:modified>
</cp:coreProperties>
</file>