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71" r:id="rId6"/>
    <p:sldId id="268" r:id="rId7"/>
    <p:sldId id="269" r:id="rId8"/>
    <p:sldId id="270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E5B8-C857-41C6-99A5-8D05882FCEC8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104456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KAKO SE JE RAZVIJALA LJUDSKA OBLAST V SLOVENIJI IN JUGOSLAVIJI </a:t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b="1" dirty="0" smtClean="0">
                <a:solidFill>
                  <a:srgbClr val="C00000"/>
                </a:solidFill>
              </a:rPr>
              <a:t>IN </a:t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b="1" dirty="0" smtClean="0">
                <a:solidFill>
                  <a:srgbClr val="C00000"/>
                </a:solidFill>
              </a:rPr>
              <a:t>KONEC VOJNE</a:t>
            </a:r>
            <a:endParaRPr lang="sl-SI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1. Vloga OF v osvobodilnem boju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797970" y="1038896"/>
            <a:ext cx="4283116" cy="688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Osvobodilna fronta /OF/ </a:t>
            </a:r>
            <a:r>
              <a:rPr lang="sl-SI" b="1" dirty="0" smtClean="0"/>
              <a:t>je bila skupna organizacija različnih političnih skupin.</a:t>
            </a:r>
            <a:endParaRPr lang="sl-SI" b="1" dirty="0"/>
          </a:p>
        </p:txBody>
      </p:sp>
      <p:sp>
        <p:nvSpPr>
          <p:cNvPr id="5" name="Pravokotnik 4"/>
          <p:cNvSpPr/>
          <p:nvPr/>
        </p:nvSpPr>
        <p:spPr>
          <a:xfrm>
            <a:off x="6948264" y="2060849"/>
            <a:ext cx="2132822" cy="1300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Vodila</a:t>
            </a:r>
            <a:r>
              <a:rPr lang="sl-SI" b="1" dirty="0" smtClean="0"/>
              <a:t> je osvobodilni boj na Slovenskem.</a:t>
            </a:r>
            <a:endParaRPr lang="sl-SI" b="1" dirty="0"/>
          </a:p>
        </p:txBody>
      </p:sp>
      <p:sp>
        <p:nvSpPr>
          <p:cNvPr id="6" name="Pravokotnik 5"/>
          <p:cNvSpPr/>
          <p:nvPr/>
        </p:nvSpPr>
        <p:spPr>
          <a:xfrm>
            <a:off x="4797970" y="2038032"/>
            <a:ext cx="2006278" cy="13189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Na osvobojenem ozemlju je prevzela </a:t>
            </a:r>
            <a:r>
              <a:rPr lang="sl-SI" b="1" dirty="0" smtClean="0">
                <a:solidFill>
                  <a:srgbClr val="C00000"/>
                </a:solidFill>
              </a:rPr>
              <a:t>oblast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6238130" y="3524875"/>
            <a:ext cx="2842956" cy="1636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/>
              <a:t>Veliko pozornost je namenila razvoju nove oblasti ; cilj: prevzem oblasti po vojni. Obljubljala je bolj pravično ureditev po osvoboditvi.</a:t>
            </a:r>
            <a:endParaRPr lang="sl-SI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53" y="1107725"/>
            <a:ext cx="4488567" cy="46315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9837" y="3734624"/>
            <a:ext cx="3767655" cy="2249619"/>
          </a:xfrm>
          <a:prstGeom prst="rect">
            <a:avLst/>
          </a:prstGeom>
        </p:spPr>
      </p:pic>
      <p:sp>
        <p:nvSpPr>
          <p:cNvPr id="13" name="Pravokotnik 12"/>
          <p:cNvSpPr/>
          <p:nvPr/>
        </p:nvSpPr>
        <p:spPr>
          <a:xfrm>
            <a:off x="6238130" y="5521340"/>
            <a:ext cx="2880320" cy="539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1. marca 1943 – </a:t>
            </a:r>
            <a:r>
              <a:rPr lang="sl-SI" b="1" dirty="0" smtClean="0">
                <a:solidFill>
                  <a:srgbClr val="C00000"/>
                </a:solidFill>
              </a:rPr>
              <a:t>DOLOMITSKA IZJAVA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14" name="Pravokotnik 13"/>
          <p:cNvSpPr/>
          <p:nvPr/>
        </p:nvSpPr>
        <p:spPr>
          <a:xfrm>
            <a:off x="1" y="6241420"/>
            <a:ext cx="9081086" cy="6165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Komunisti dobili vodilno vlogo v OF – </a:t>
            </a:r>
            <a:r>
              <a:rPr lang="sl-SI" b="1" dirty="0" smtClean="0">
                <a:solidFill>
                  <a:srgbClr val="C00000"/>
                </a:solidFill>
              </a:rPr>
              <a:t>prevlada Komunistične partije v osvobodilnem boju</a:t>
            </a:r>
            <a:r>
              <a:rPr lang="sl-SI" b="1" dirty="0" smtClean="0"/>
              <a:t>.</a:t>
            </a:r>
            <a:endParaRPr lang="sl-SI" b="1" dirty="0"/>
          </a:p>
        </p:txBody>
      </p:sp>
      <p:cxnSp>
        <p:nvCxnSpPr>
          <p:cNvPr id="15" name="Raven puščični konektor 14"/>
          <p:cNvCxnSpPr>
            <a:endCxn id="6" idx="0"/>
          </p:cNvCxnSpPr>
          <p:nvPr/>
        </p:nvCxnSpPr>
        <p:spPr>
          <a:xfrm flipH="1">
            <a:off x="5801109" y="1772816"/>
            <a:ext cx="67035" cy="2652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konektor 16"/>
          <p:cNvCxnSpPr>
            <a:endCxn id="5" idx="0"/>
          </p:cNvCxnSpPr>
          <p:nvPr/>
        </p:nvCxnSpPr>
        <p:spPr>
          <a:xfrm>
            <a:off x="7884368" y="1772816"/>
            <a:ext cx="130307" cy="2880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4082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2. Kako se je med vojno razvijala nova slovenska državnost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99592" y="928261"/>
            <a:ext cx="72008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ZBOR ODPOSLANCEV SLOVENSKEGA NARODA, OKTOBRA 1943 V KOČEVJU</a:t>
            </a:r>
            <a:endParaRPr lang="sl-SI" b="1" dirty="0"/>
          </a:p>
        </p:txBody>
      </p:sp>
      <p:sp>
        <p:nvSpPr>
          <p:cNvPr id="4" name="Pravokotnik 3"/>
          <p:cNvSpPr/>
          <p:nvPr/>
        </p:nvSpPr>
        <p:spPr>
          <a:xfrm>
            <a:off x="251520" y="2420888"/>
            <a:ext cx="3672408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l-SI" b="1" dirty="0" smtClean="0"/>
              <a:t>zakonodajni organ oblasti (parlament) – SNOO,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izvršni organ oblasti – Izvršni odbor OF / SNOO,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delegacijo AVNOJ.</a:t>
            </a:r>
            <a:endParaRPr lang="sl-SI" b="1" dirty="0"/>
          </a:p>
        </p:txBody>
      </p:sp>
      <p:sp>
        <p:nvSpPr>
          <p:cNvPr id="6" name="Pravokotnik 5"/>
          <p:cNvSpPr/>
          <p:nvPr/>
        </p:nvSpPr>
        <p:spPr>
          <a:xfrm>
            <a:off x="4644008" y="2420888"/>
            <a:ext cx="4032448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l-SI" b="1" dirty="0" smtClean="0"/>
              <a:t>predstavljal vse slovenske pokrajine,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izvolil vodstvo slovenskega osvobodilnega boja (temelji nove slovenske države),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podprl odločitev za Jugoslavijo in enakopravnost njenih narodov.</a:t>
            </a:r>
            <a:endParaRPr lang="sl-SI" b="1" dirty="0"/>
          </a:p>
        </p:txBody>
      </p:sp>
      <p:sp>
        <p:nvSpPr>
          <p:cNvPr id="7" name="Puščica dol 6"/>
          <p:cNvSpPr/>
          <p:nvPr/>
        </p:nvSpPr>
        <p:spPr>
          <a:xfrm>
            <a:off x="1547664" y="1669474"/>
            <a:ext cx="1944216" cy="75141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IZVOLILI</a:t>
            </a:r>
            <a:endParaRPr lang="sl-SI" b="1" dirty="0"/>
          </a:p>
        </p:txBody>
      </p:sp>
      <p:sp>
        <p:nvSpPr>
          <p:cNvPr id="8" name="Puščica dol 7"/>
          <p:cNvSpPr/>
          <p:nvPr/>
        </p:nvSpPr>
        <p:spPr>
          <a:xfrm>
            <a:off x="5508104" y="1669474"/>
            <a:ext cx="1872208" cy="75141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POMEN</a:t>
            </a:r>
            <a:endParaRPr lang="sl-SI" b="1" dirty="0"/>
          </a:p>
        </p:txBody>
      </p:sp>
      <p:sp>
        <p:nvSpPr>
          <p:cNvPr id="9" name="Pravokotnik 8"/>
          <p:cNvSpPr/>
          <p:nvPr/>
        </p:nvSpPr>
        <p:spPr>
          <a:xfrm>
            <a:off x="539552" y="4792482"/>
            <a:ext cx="806489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1944 ČRNOMELJ </a:t>
            </a:r>
            <a:r>
              <a:rPr lang="sl-SI" sz="2000" b="1" dirty="0" smtClean="0">
                <a:solidFill>
                  <a:schemeClr val="tx1"/>
                </a:solidFill>
              </a:rPr>
              <a:t>-  prvo zasedanje SNOO, ki se preimenuje v </a:t>
            </a:r>
            <a:r>
              <a:rPr lang="sl-SI" sz="2000" b="1" dirty="0" smtClean="0">
                <a:solidFill>
                  <a:srgbClr val="C00000"/>
                </a:solidFill>
              </a:rPr>
              <a:t>SNOS.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539552" y="6021288"/>
            <a:ext cx="763284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5. maja 1945 </a:t>
            </a:r>
            <a:r>
              <a:rPr lang="sl-SI" sz="2400" b="1" dirty="0" smtClean="0">
                <a:solidFill>
                  <a:schemeClr val="tx1"/>
                </a:solidFill>
              </a:rPr>
              <a:t>v</a:t>
            </a:r>
            <a:r>
              <a:rPr lang="sl-SI" sz="2400" b="1" dirty="0" smtClean="0">
                <a:solidFill>
                  <a:srgbClr val="C00000"/>
                </a:solidFill>
              </a:rPr>
              <a:t> </a:t>
            </a:r>
            <a:r>
              <a:rPr lang="sl-SI" sz="2400" b="1" dirty="0" smtClean="0">
                <a:solidFill>
                  <a:schemeClr val="tx1"/>
                </a:solidFill>
              </a:rPr>
              <a:t>Ajdovščini</a:t>
            </a:r>
            <a:r>
              <a:rPr lang="sl-SI" sz="2400" b="1" dirty="0" smtClean="0">
                <a:solidFill>
                  <a:srgbClr val="C00000"/>
                </a:solidFill>
              </a:rPr>
              <a:t> </a:t>
            </a:r>
            <a:r>
              <a:rPr lang="sl-SI" sz="2400" b="1" dirty="0" smtClean="0">
                <a:solidFill>
                  <a:schemeClr val="tx1"/>
                </a:solidFill>
              </a:rPr>
              <a:t>imenovana</a:t>
            </a:r>
            <a:r>
              <a:rPr lang="sl-SI" sz="2400" b="1" dirty="0" smtClean="0">
                <a:solidFill>
                  <a:srgbClr val="C00000"/>
                </a:solidFill>
              </a:rPr>
              <a:t> slovenska vlada.</a:t>
            </a:r>
            <a:endParaRPr lang="sl-SI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97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19385"/>
            <a:ext cx="8229600" cy="562074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3. Razvoj nove oblasti v Jugoslaviji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93204" y="844414"/>
            <a:ext cx="811124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Vodilno</a:t>
            </a:r>
            <a:r>
              <a:rPr lang="sl-SI" sz="2000" b="1" dirty="0" smtClean="0"/>
              <a:t> vlogo pri vzpostavljanju nove oblasti v Jugoslaviji je imela </a:t>
            </a:r>
            <a:r>
              <a:rPr lang="sl-SI" sz="2000" b="1" dirty="0" smtClean="0">
                <a:solidFill>
                  <a:srgbClr val="C00000"/>
                </a:solidFill>
              </a:rPr>
              <a:t>Komunistična partija Jugoslavije</a:t>
            </a:r>
            <a:r>
              <a:rPr lang="sl-SI" sz="2000" b="1" dirty="0" smtClean="0"/>
              <a:t>, ki jo je vodil </a:t>
            </a:r>
            <a:r>
              <a:rPr lang="sl-SI" sz="2000" b="1" dirty="0" smtClean="0">
                <a:solidFill>
                  <a:srgbClr val="C00000"/>
                </a:solidFill>
              </a:rPr>
              <a:t>Josip Broz Tito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sp>
        <p:nvSpPr>
          <p:cNvPr id="4" name="Pravokotnik 3"/>
          <p:cNvSpPr/>
          <p:nvPr/>
        </p:nvSpPr>
        <p:spPr>
          <a:xfrm>
            <a:off x="179513" y="1981084"/>
            <a:ext cx="4464496" cy="5143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1942</a:t>
            </a:r>
            <a:r>
              <a:rPr lang="sl-SI" b="1" dirty="0" smtClean="0"/>
              <a:t> </a:t>
            </a:r>
            <a:r>
              <a:rPr lang="sl-SI" sz="2400" b="1" dirty="0" smtClean="0"/>
              <a:t>ustanovili</a:t>
            </a:r>
            <a:r>
              <a:rPr lang="sl-SI" b="1" dirty="0" smtClean="0"/>
              <a:t> </a:t>
            </a:r>
            <a:r>
              <a:rPr lang="sl-SI" sz="2400" b="1" dirty="0" smtClean="0"/>
              <a:t>AVNOJ.</a:t>
            </a:r>
            <a:endParaRPr lang="sl-SI" sz="2400" b="1" dirty="0"/>
          </a:p>
        </p:txBody>
      </p:sp>
      <p:sp>
        <p:nvSpPr>
          <p:cNvPr id="5" name="Pravokotnik 4"/>
          <p:cNvSpPr/>
          <p:nvPr/>
        </p:nvSpPr>
        <p:spPr>
          <a:xfrm>
            <a:off x="156682" y="2708920"/>
            <a:ext cx="4680519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Novembra 1943,</a:t>
            </a:r>
          </a:p>
          <a:p>
            <a:pPr algn="ctr"/>
            <a:r>
              <a:rPr lang="sl-SI" sz="2000" b="1" dirty="0" smtClean="0"/>
              <a:t>drugo zasedanje </a:t>
            </a:r>
            <a:r>
              <a:rPr lang="sl-SI" sz="2000" b="1" dirty="0" err="1" smtClean="0"/>
              <a:t>Avnoj-a</a:t>
            </a:r>
            <a:r>
              <a:rPr lang="sl-SI" sz="2000" b="1" dirty="0" smtClean="0"/>
              <a:t>:</a:t>
            </a:r>
            <a:endParaRPr lang="sl-SI" sz="2000" b="1" dirty="0"/>
          </a:p>
        </p:txBody>
      </p:sp>
      <p:sp>
        <p:nvSpPr>
          <p:cNvPr id="9" name="Pravokotnik 8"/>
          <p:cNvSpPr/>
          <p:nvPr/>
        </p:nvSpPr>
        <p:spPr>
          <a:xfrm>
            <a:off x="179512" y="3645024"/>
            <a:ext cx="4680520" cy="30733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l-SI" b="1" dirty="0" smtClean="0"/>
              <a:t>odvzeli pristojnost vladi v izgnanstvu, prepovedali vrnitev kralju, dokler se ljudstvo ne izreče o monarhiji ali republiki,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imenovali začasno jugoslovansko izvršilno oblast (vlado),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razglasili združitev jugoslovanskih narodov v federativne enote,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potrdili priključitev Slovenskega Primorja, Beneške Slovenije, Istre in Zadra k Jugoslaviji.</a:t>
            </a:r>
            <a:endParaRPr lang="sl-SI" b="1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182"/>
            <a:ext cx="1682271" cy="1806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pSp>
        <p:nvGrpSpPr>
          <p:cNvPr id="13" name="Skupina 12"/>
          <p:cNvGrpSpPr/>
          <p:nvPr/>
        </p:nvGrpSpPr>
        <p:grpSpPr>
          <a:xfrm>
            <a:off x="4963167" y="1995951"/>
            <a:ext cx="3958976" cy="2838918"/>
            <a:chOff x="4963167" y="1995951"/>
            <a:chExt cx="3958976" cy="2838918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167" y="1995951"/>
              <a:ext cx="3958976" cy="2623485"/>
            </a:xfrm>
            <a:prstGeom prst="rect">
              <a:avLst/>
            </a:prstGeom>
          </p:spPr>
        </p:pic>
        <p:sp>
          <p:nvSpPr>
            <p:cNvPr id="12" name="Pravokotnik 11"/>
            <p:cNvSpPr/>
            <p:nvPr/>
          </p:nvSpPr>
          <p:spPr>
            <a:xfrm>
              <a:off x="4963167" y="4619436"/>
              <a:ext cx="3958976" cy="2154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1600" dirty="0" smtClean="0"/>
                <a:t>Dr. Ivan Ribar, predsednik Avnoja-a.</a:t>
              </a:r>
              <a:endParaRPr lang="sl-SI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4341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76672"/>
            <a:ext cx="4933985" cy="158417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420888"/>
            <a:ext cx="4931925" cy="11095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933056"/>
            <a:ext cx="431760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19385"/>
            <a:ext cx="8229600" cy="562074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4. Kako so potekali sklepni boji</a:t>
            </a:r>
            <a:endParaRPr lang="sl-SI" sz="2800" b="1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5398"/>
            <a:ext cx="3747420" cy="182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6" name="Skupina 5"/>
          <p:cNvGrpSpPr/>
          <p:nvPr/>
        </p:nvGrpSpPr>
        <p:grpSpPr>
          <a:xfrm>
            <a:off x="282477" y="2859508"/>
            <a:ext cx="3627064" cy="2674846"/>
            <a:chOff x="611560" y="3535245"/>
            <a:chExt cx="3794740" cy="2962878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500" y="3535245"/>
              <a:ext cx="3781800" cy="2709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60" y="6244244"/>
              <a:ext cx="3747420" cy="25387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5189" y="3356733"/>
            <a:ext cx="3875197" cy="24356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Pravokotnik 7"/>
          <p:cNvSpPr/>
          <p:nvPr/>
        </p:nvSpPr>
        <p:spPr>
          <a:xfrm>
            <a:off x="4096963" y="1525025"/>
            <a:ext cx="4625841" cy="5712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Marca 1945 </a:t>
            </a:r>
            <a:r>
              <a:rPr lang="sl-SI" b="1" dirty="0" smtClean="0"/>
              <a:t>se je partizanska vojska preimenovala v </a:t>
            </a:r>
            <a:r>
              <a:rPr lang="sl-SI" b="1" dirty="0" smtClean="0">
                <a:solidFill>
                  <a:srgbClr val="C00000"/>
                </a:solidFill>
              </a:rPr>
              <a:t>Jugoslovansko armado </a:t>
            </a:r>
            <a:r>
              <a:rPr lang="sl-SI" b="1" dirty="0" smtClean="0"/>
              <a:t>– JA.</a:t>
            </a:r>
            <a:endParaRPr lang="sl-SI" b="1" dirty="0"/>
          </a:p>
        </p:txBody>
      </p:sp>
      <p:sp>
        <p:nvSpPr>
          <p:cNvPr id="9" name="Pravokotnik 8"/>
          <p:cNvSpPr/>
          <p:nvPr/>
        </p:nvSpPr>
        <p:spPr>
          <a:xfrm>
            <a:off x="4096963" y="757790"/>
            <a:ext cx="4625841" cy="5667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Poleti 1944 - </a:t>
            </a:r>
            <a:r>
              <a:rPr lang="sl-SI" b="1" dirty="0" smtClean="0">
                <a:solidFill>
                  <a:srgbClr val="C00000"/>
                </a:solidFill>
              </a:rPr>
              <a:t>Nemci </a:t>
            </a:r>
            <a:r>
              <a:rPr lang="sl-SI" b="1" dirty="0" smtClean="0">
                <a:solidFill>
                  <a:schemeClr val="tx1"/>
                </a:solidFill>
              </a:rPr>
              <a:t> se začeli </a:t>
            </a:r>
            <a:r>
              <a:rPr lang="sl-SI" b="1" dirty="0" smtClean="0">
                <a:solidFill>
                  <a:srgbClr val="C00000"/>
                </a:solidFill>
              </a:rPr>
              <a:t>umikati </a:t>
            </a:r>
            <a:r>
              <a:rPr lang="sl-SI" b="1" dirty="0" smtClean="0"/>
              <a:t>z Balkana.</a:t>
            </a:r>
            <a:endParaRPr lang="sl-SI" b="1" dirty="0"/>
          </a:p>
        </p:txBody>
      </p:sp>
      <p:sp>
        <p:nvSpPr>
          <p:cNvPr id="10" name="Pravokotnik 9"/>
          <p:cNvSpPr/>
          <p:nvPr/>
        </p:nvSpPr>
        <p:spPr>
          <a:xfrm>
            <a:off x="4067944" y="2298850"/>
            <a:ext cx="4654860" cy="914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1. maja 1945 </a:t>
            </a:r>
            <a:r>
              <a:rPr lang="sl-SI" b="1" dirty="0" smtClean="0"/>
              <a:t>– partizani zasedli </a:t>
            </a:r>
            <a:r>
              <a:rPr lang="sl-SI" b="1" dirty="0" smtClean="0">
                <a:solidFill>
                  <a:srgbClr val="C00000"/>
                </a:solidFill>
              </a:rPr>
              <a:t>Trst</a:t>
            </a:r>
            <a:r>
              <a:rPr lang="sl-SI" b="1" dirty="0" smtClean="0"/>
              <a:t>, </a:t>
            </a:r>
          </a:p>
          <a:p>
            <a:pPr algn="ctr"/>
            <a:r>
              <a:rPr lang="sl-SI" b="1" dirty="0" smtClean="0"/>
              <a:t>teden kasneje </a:t>
            </a:r>
            <a:r>
              <a:rPr lang="sl-SI" b="1" dirty="0" smtClean="0">
                <a:solidFill>
                  <a:srgbClr val="C00000"/>
                </a:solidFill>
              </a:rPr>
              <a:t>Koroško</a:t>
            </a:r>
            <a:r>
              <a:rPr lang="sl-SI" b="1" dirty="0" smtClean="0"/>
              <a:t>, </a:t>
            </a:r>
          </a:p>
          <a:p>
            <a:pPr algn="ctr"/>
            <a:r>
              <a:rPr lang="sl-SI" b="1" dirty="0" smtClean="0">
                <a:solidFill>
                  <a:srgbClr val="C00000"/>
                </a:solidFill>
              </a:rPr>
              <a:t>9. maja 1945 </a:t>
            </a:r>
            <a:r>
              <a:rPr lang="sl-SI" b="1" dirty="0" smtClean="0"/>
              <a:t>- osvobojena </a:t>
            </a:r>
            <a:r>
              <a:rPr lang="sl-SI" b="1" dirty="0" smtClean="0">
                <a:solidFill>
                  <a:srgbClr val="C00000"/>
                </a:solidFill>
              </a:rPr>
              <a:t>Ljubljana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252058" y="5805264"/>
            <a:ext cx="3569467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Slovenska partizanska vojska dosegla cilj – </a:t>
            </a:r>
            <a:r>
              <a:rPr lang="sl-SI" b="1" dirty="0" smtClean="0">
                <a:solidFill>
                  <a:srgbClr val="C00000"/>
                </a:solidFill>
              </a:rPr>
              <a:t>osvoboditev vsega slovenskega narodnega ozemlja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12" name="Pravokotnik 11"/>
          <p:cNvSpPr/>
          <p:nvPr/>
        </p:nvSpPr>
        <p:spPr>
          <a:xfrm>
            <a:off x="4211960" y="6021288"/>
            <a:ext cx="448165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15. maja 1945 končana vojna </a:t>
            </a:r>
            <a:r>
              <a:rPr lang="sl-SI" sz="2000" b="1" dirty="0" smtClean="0"/>
              <a:t>v </a:t>
            </a:r>
            <a:r>
              <a:rPr lang="sl-SI" sz="2000" b="1" dirty="0" smtClean="0">
                <a:solidFill>
                  <a:srgbClr val="C00000"/>
                </a:solidFill>
              </a:rPr>
              <a:t>Sloveniji</a:t>
            </a:r>
            <a:r>
              <a:rPr lang="sl-SI" sz="2000" b="1" dirty="0" smtClean="0"/>
              <a:t> </a:t>
            </a:r>
          </a:p>
          <a:p>
            <a:pPr algn="ctr"/>
            <a:r>
              <a:rPr lang="sl-SI" sz="2000" b="1" dirty="0" smtClean="0"/>
              <a:t>in s tem tudi v </a:t>
            </a:r>
            <a:r>
              <a:rPr lang="sl-SI" sz="2000" b="1" dirty="0" smtClean="0">
                <a:solidFill>
                  <a:srgbClr val="C00000"/>
                </a:solidFill>
              </a:rPr>
              <a:t>Evropi.</a:t>
            </a:r>
            <a:endParaRPr lang="sl-SI" sz="2000" b="1" dirty="0">
              <a:solidFill>
                <a:srgbClr val="C00000"/>
              </a:solidFill>
            </a:endParaRPr>
          </a:p>
        </p:txBody>
      </p:sp>
      <p:cxnSp>
        <p:nvCxnSpPr>
          <p:cNvPr id="14" name="Raven puščični konektor 13"/>
          <p:cNvCxnSpPr>
            <a:stCxn id="5" idx="2"/>
            <a:endCxn id="11" idx="0"/>
          </p:cNvCxnSpPr>
          <p:nvPr/>
        </p:nvCxnSpPr>
        <p:spPr>
          <a:xfrm flipH="1">
            <a:off x="2036792" y="5534354"/>
            <a:ext cx="36603" cy="2709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97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19385"/>
            <a:ext cx="8229600" cy="562074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5. Neuspešen poskus meščanskih strank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115616" y="836712"/>
            <a:ext cx="6336704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Predstavniki meščanskih </a:t>
            </a:r>
            <a:r>
              <a:rPr lang="sl-SI" sz="2000" b="1" dirty="0" smtClean="0"/>
              <a:t>strank so jeseni 1944 ustanovili skupno predstavništvo  - </a:t>
            </a:r>
            <a:r>
              <a:rPr lang="sl-SI" sz="2000" b="1" dirty="0" smtClean="0">
                <a:solidFill>
                  <a:srgbClr val="C00000"/>
                </a:solidFill>
              </a:rPr>
              <a:t>Narodni odbor za Slovenijo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640614" y="2420888"/>
            <a:ext cx="3286708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 smtClean="0"/>
          </a:p>
          <a:p>
            <a:pPr algn="ctr"/>
            <a:r>
              <a:rPr lang="sl-SI" b="1" dirty="0" smtClean="0">
                <a:solidFill>
                  <a:srgbClr val="C00000"/>
                </a:solidFill>
              </a:rPr>
              <a:t>3. maja 1945 </a:t>
            </a:r>
            <a:r>
              <a:rPr lang="sl-SI" b="1" dirty="0" smtClean="0">
                <a:solidFill>
                  <a:schemeClr val="tx1"/>
                </a:solidFill>
              </a:rPr>
              <a:t>je </a:t>
            </a:r>
          </a:p>
          <a:p>
            <a:pPr algn="ctr"/>
            <a:r>
              <a:rPr lang="sl-SI" b="1" dirty="0" smtClean="0"/>
              <a:t>Narodni odbor sprejel izjavo:</a:t>
            </a:r>
          </a:p>
          <a:p>
            <a:endParaRPr lang="sl-SI" b="1" dirty="0"/>
          </a:p>
        </p:txBody>
      </p:sp>
      <p:sp>
        <p:nvSpPr>
          <p:cNvPr id="5" name="Pravokotnik 4"/>
          <p:cNvSpPr/>
          <p:nvPr/>
        </p:nvSpPr>
        <p:spPr>
          <a:xfrm>
            <a:off x="493204" y="3501008"/>
            <a:ext cx="4438836" cy="20882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l-SI" b="1" dirty="0" smtClean="0"/>
              <a:t>razglasil narodno državo Slovenijo za sestavni del Kraljevine Jugoslavije,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napovedal ustanovitev slovenske vlade,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ustanovil slovensko narodno vojsko,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pozval vse Slovence k prenehanju sovražnosti.</a:t>
            </a:r>
            <a:endParaRPr lang="sl-SI" b="1" dirty="0"/>
          </a:p>
        </p:txBody>
      </p:sp>
      <p:sp>
        <p:nvSpPr>
          <p:cNvPr id="6" name="Pravokotnik 5"/>
          <p:cNvSpPr/>
          <p:nvPr/>
        </p:nvSpPr>
        <p:spPr>
          <a:xfrm>
            <a:off x="5410436" y="4005064"/>
            <a:ext cx="331236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Se pripravljal na prevzem oblasti ob osvoboditvi Slovenije v sodelovanju z zavezniki.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7866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19385"/>
            <a:ext cx="8229600" cy="562074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6. Kdo se ni veselil zmage partizanov</a:t>
            </a:r>
            <a:endParaRPr lang="sl-SI" sz="2800" b="1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140826"/>
            <a:ext cx="3088104" cy="3493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63" y="5013176"/>
            <a:ext cx="4483800" cy="1701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grpSp>
        <p:nvGrpSpPr>
          <p:cNvPr id="8" name="Skupina 7"/>
          <p:cNvGrpSpPr/>
          <p:nvPr/>
        </p:nvGrpSpPr>
        <p:grpSpPr>
          <a:xfrm>
            <a:off x="136763" y="1926451"/>
            <a:ext cx="3784594" cy="2952328"/>
            <a:chOff x="355358" y="836712"/>
            <a:chExt cx="4072626" cy="3096344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271" y="836712"/>
              <a:ext cx="3994382" cy="289487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  <p:sp>
          <p:nvSpPr>
            <p:cNvPr id="7" name="Pravokotnik 6"/>
            <p:cNvSpPr/>
            <p:nvPr/>
          </p:nvSpPr>
          <p:spPr>
            <a:xfrm>
              <a:off x="355358" y="3645024"/>
              <a:ext cx="4072626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600" dirty="0" smtClean="0"/>
                <a:t>Kolone slovenskih beguncev čez Ljubelj.</a:t>
              </a:r>
              <a:endParaRPr lang="sl-SI" sz="1600" dirty="0"/>
            </a:p>
          </p:txBody>
        </p:sp>
      </p:grpSp>
      <p:sp>
        <p:nvSpPr>
          <p:cNvPr id="9" name="Pravokotnik 8"/>
          <p:cNvSpPr/>
          <p:nvPr/>
        </p:nvSpPr>
        <p:spPr>
          <a:xfrm>
            <a:off x="181075" y="685889"/>
            <a:ext cx="349032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Med Slovenci, ki so sodelovali z okupatorjem se je razširil strah.</a:t>
            </a:r>
            <a:endParaRPr lang="sl-SI" b="1" dirty="0"/>
          </a:p>
        </p:txBody>
      </p:sp>
      <p:sp>
        <p:nvSpPr>
          <p:cNvPr id="10" name="Pravokotnik 9"/>
          <p:cNvSpPr/>
          <p:nvPr/>
        </p:nvSpPr>
        <p:spPr>
          <a:xfrm>
            <a:off x="4139952" y="681459"/>
            <a:ext cx="4680518" cy="667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V zadnjih dneh bojev so številni Slovenci zapustili svoje domove.</a:t>
            </a:r>
            <a:endParaRPr lang="sl-SI" b="1" dirty="0"/>
          </a:p>
        </p:txBody>
      </p:sp>
      <p:sp>
        <p:nvSpPr>
          <p:cNvPr id="11" name="Pravokotnik 10"/>
          <p:cNvSpPr/>
          <p:nvPr/>
        </p:nvSpPr>
        <p:spPr>
          <a:xfrm>
            <a:off x="4139952" y="1442267"/>
            <a:ext cx="4680519" cy="8448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Pridružili so se jim številni politiki predvojnega meščanskega tabora in škof Rožman.</a:t>
            </a:r>
            <a:endParaRPr lang="sl-SI" b="1" dirty="0"/>
          </a:p>
        </p:txBody>
      </p:sp>
      <p:sp>
        <p:nvSpPr>
          <p:cNvPr id="12" name="Pravokotnik 11"/>
          <p:cNvSpPr/>
          <p:nvPr/>
        </p:nvSpPr>
        <p:spPr>
          <a:xfrm>
            <a:off x="4139952" y="2420888"/>
            <a:ext cx="4680519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Skupaj z nemško in domobransko vojsko so se </a:t>
            </a:r>
            <a:r>
              <a:rPr lang="sl-SI" b="1" dirty="0" smtClean="0">
                <a:solidFill>
                  <a:srgbClr val="FF0000"/>
                </a:solidFill>
              </a:rPr>
              <a:t>umaknili na Koroško</a:t>
            </a:r>
            <a:r>
              <a:rPr lang="sl-SI" b="1" dirty="0" smtClean="0"/>
              <a:t>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351600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5937" y="332656"/>
            <a:ext cx="8229600" cy="69269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PONOVIMO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251520" y="980728"/>
            <a:ext cx="8434017" cy="5544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Kako je bila organizirana OF?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Kakšen pomen je imel za nastajanje slovenske državnosti zbor odposlancev slovenskega naroda?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Kakšni so bili sklepi drugega zasedanja AVNOJ-a?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Kakšen pomen so imeli zadnji boji za slovensko zahodno in severno mejo?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Kako je deloval meščanski tabor ob koncu vojne?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Zakaj so ob koncu vojne iz Slovenije bežali številni begunci?</a:t>
            </a:r>
            <a:br>
              <a:rPr lang="sl-SI" sz="2400" b="1" dirty="0" smtClean="0"/>
            </a:br>
            <a:endParaRPr lang="sl-SI" sz="2400" b="1" dirty="0" smtClean="0"/>
          </a:p>
          <a:p>
            <a:pPr marL="0" indent="0">
              <a:buNone/>
            </a:pPr>
            <a:r>
              <a:rPr lang="sl-SI" sz="2400" b="1" dirty="0" smtClean="0">
                <a:solidFill>
                  <a:srgbClr val="C00000"/>
                </a:solidFill>
              </a:rPr>
              <a:t>PREMISLI: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>
                <a:solidFill>
                  <a:srgbClr val="C00000"/>
                </a:solidFill>
              </a:rPr>
              <a:t>S katerimi težavami sta se soočila OF in AVNOJ pri razvijanju nove oblasti?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>
                <a:solidFill>
                  <a:srgbClr val="C00000"/>
                </a:solidFill>
              </a:rPr>
              <a:t>Pojasni, ali je osvoboditev Slovencem </a:t>
            </a:r>
            <a:r>
              <a:rPr lang="sl-SI" sz="2400" b="1" smtClean="0">
                <a:solidFill>
                  <a:srgbClr val="C00000"/>
                </a:solidFill>
              </a:rPr>
              <a:t>prinesla enotnost.</a:t>
            </a:r>
            <a:endParaRPr lang="sl-SI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581</Words>
  <Application>Microsoft Office PowerPoint</Application>
  <PresentationFormat>Diaprojekcija na zaslonu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KAKO SE JE RAZVIJALA LJUDSKA OBLAST V SLOVENIJI IN JUGOSLAVIJI  IN  KONEC VOJNE</vt:lpstr>
      <vt:lpstr>1. Vloga OF v osvobodilnem boju</vt:lpstr>
      <vt:lpstr>2. Kako se je med vojno razvijala nova slovenska državnost</vt:lpstr>
      <vt:lpstr>3. Razvoj nove oblasti v Jugoslaviji</vt:lpstr>
      <vt:lpstr>PowerPointova predstavitev</vt:lpstr>
      <vt:lpstr>4. Kako so potekali sklepni boji</vt:lpstr>
      <vt:lpstr>5. Neuspešen poskus meščanskih strank</vt:lpstr>
      <vt:lpstr>6. Kdo se ni veselil zmage partizanov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Tomi</cp:lastModifiedBy>
  <cp:revision>62</cp:revision>
  <dcterms:created xsi:type="dcterms:W3CDTF">2013-10-06T13:06:43Z</dcterms:created>
  <dcterms:modified xsi:type="dcterms:W3CDTF">2020-04-09T10:06:28Z</dcterms:modified>
</cp:coreProperties>
</file>