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03EF-D259-4F39-8197-9B39F9423F47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9DB7A-1DB6-4A75-AB16-2039A14F1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936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03EF-D259-4F39-8197-9B39F9423F47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9DB7A-1DB6-4A75-AB16-2039A14F1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6255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03EF-D259-4F39-8197-9B39F9423F47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9DB7A-1DB6-4A75-AB16-2039A14F1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911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03EF-D259-4F39-8197-9B39F9423F47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9DB7A-1DB6-4A75-AB16-2039A14F1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444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03EF-D259-4F39-8197-9B39F9423F47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9DB7A-1DB6-4A75-AB16-2039A14F1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609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03EF-D259-4F39-8197-9B39F9423F47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9DB7A-1DB6-4A75-AB16-2039A14F1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111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03EF-D259-4F39-8197-9B39F9423F47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9DB7A-1DB6-4A75-AB16-2039A14F1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036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03EF-D259-4F39-8197-9B39F9423F47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9DB7A-1DB6-4A75-AB16-2039A14F1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741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03EF-D259-4F39-8197-9B39F9423F47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9DB7A-1DB6-4A75-AB16-2039A14F1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575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03EF-D259-4F39-8197-9B39F9423F47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9DB7A-1DB6-4A75-AB16-2039A14F1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7978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03EF-D259-4F39-8197-9B39F9423F47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9DB7A-1DB6-4A75-AB16-2039A14F1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487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A03EF-D259-4F39-8197-9B39F9423F47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9DB7A-1DB6-4A75-AB16-2039A14F1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807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7.m4a"/><Relationship Id="rId7" Type="http://schemas.openxmlformats.org/officeDocument/2006/relationships/image" Target="../media/image12.jpe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qNf9nzvnd1k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502024" y="381000"/>
            <a:ext cx="9771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Čutilo za sluh je…?</a:t>
            </a:r>
            <a:endParaRPr lang="sl-SI" dirty="0"/>
          </a:p>
        </p:txBody>
      </p:sp>
      <p:pic>
        <p:nvPicPr>
          <p:cNvPr id="1026" name="Picture 2" descr="Ears Sticker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128" y="1409906"/>
            <a:ext cx="3564778" cy="29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5862918" y="1972235"/>
            <a:ext cx="32676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500" dirty="0" smtClean="0">
                <a:solidFill>
                  <a:srgbClr val="0070C0"/>
                </a:solidFill>
              </a:rPr>
              <a:t>UHO</a:t>
            </a:r>
            <a:endParaRPr lang="sl-SI" sz="11500" dirty="0">
              <a:solidFill>
                <a:srgbClr val="0070C0"/>
              </a:solidFill>
            </a:endParaRPr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3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2"/>
    </mc:Choice>
    <mc:Fallback xmlns="">
      <p:transition spd="slow" advTm="13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039" y="658906"/>
            <a:ext cx="8064161" cy="5624386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68942" y="31376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To je naše uho.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206188" y="936812"/>
            <a:ext cx="547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Tvorijo ga: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269" y="817566"/>
            <a:ext cx="9999322" cy="520671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269" y="817566"/>
            <a:ext cx="10646354" cy="554890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0769" y="841757"/>
            <a:ext cx="10573871" cy="5434026"/>
          </a:xfrm>
          <a:prstGeom prst="rect">
            <a:avLst/>
          </a:prstGeom>
        </p:spPr>
      </p:pic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1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5"/>
    </mc:Choice>
    <mc:Fallback xmlns="">
      <p:transition spd="slow" advTm="1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Mladi za napredek Maribora 2016 33. srečanje GORDIJSKI VOZEL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1518" y="2583511"/>
            <a:ext cx="2100038" cy="139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23" y="3184250"/>
            <a:ext cx="5027001" cy="258343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121" y="732403"/>
            <a:ext cx="4107397" cy="214078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363" y="919752"/>
            <a:ext cx="4081884" cy="212546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6651" y="4631996"/>
            <a:ext cx="3682336" cy="1900624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31694" y="363071"/>
            <a:ext cx="5903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Kako torej slišimo?</a:t>
            </a:r>
            <a:endParaRPr lang="sl-SI" dirty="0"/>
          </a:p>
        </p:txBody>
      </p:sp>
      <p:cxnSp>
        <p:nvCxnSpPr>
          <p:cNvPr id="8" name="Raven puščični povezovalnik 7"/>
          <p:cNvCxnSpPr/>
          <p:nvPr/>
        </p:nvCxnSpPr>
        <p:spPr>
          <a:xfrm flipV="1">
            <a:off x="2886635" y="732403"/>
            <a:ext cx="246530" cy="1472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PoljeZBesedilom 8"/>
          <p:cNvSpPr txBox="1"/>
          <p:nvPr/>
        </p:nvSpPr>
        <p:spPr>
          <a:xfrm>
            <a:off x="2779059" y="421341"/>
            <a:ext cx="128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sluhovod</a:t>
            </a:r>
            <a:endParaRPr lang="sl-SI" dirty="0"/>
          </a:p>
        </p:txBody>
      </p:sp>
      <p:cxnSp>
        <p:nvCxnSpPr>
          <p:cNvPr id="11" name="Raven puščični povezovalnik 10"/>
          <p:cNvCxnSpPr/>
          <p:nvPr/>
        </p:nvCxnSpPr>
        <p:spPr>
          <a:xfrm flipH="1" flipV="1">
            <a:off x="8184776" y="566240"/>
            <a:ext cx="8966" cy="13522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PoljeZBesedilom 11"/>
          <p:cNvSpPr txBox="1"/>
          <p:nvPr/>
        </p:nvSpPr>
        <p:spPr>
          <a:xfrm>
            <a:off x="7794813" y="2366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bobnič</a:t>
            </a:r>
            <a:endParaRPr lang="sl-SI" dirty="0"/>
          </a:p>
        </p:txBody>
      </p:sp>
      <p:cxnSp>
        <p:nvCxnSpPr>
          <p:cNvPr id="14" name="Raven puščični povezovalnik 13"/>
          <p:cNvCxnSpPr/>
          <p:nvPr/>
        </p:nvCxnSpPr>
        <p:spPr>
          <a:xfrm flipV="1">
            <a:off x="8330990" y="824753"/>
            <a:ext cx="1064023" cy="10377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PoljeZBesedilom 16"/>
          <p:cNvSpPr txBox="1"/>
          <p:nvPr/>
        </p:nvSpPr>
        <p:spPr>
          <a:xfrm>
            <a:off x="9233647" y="421341"/>
            <a:ext cx="206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slušne koščice</a:t>
            </a:r>
            <a:endParaRPr lang="sl-SI" dirty="0"/>
          </a:p>
        </p:txBody>
      </p:sp>
      <p:cxnSp>
        <p:nvCxnSpPr>
          <p:cNvPr id="19" name="Raven puščični povezovalnik 18"/>
          <p:cNvCxnSpPr/>
          <p:nvPr/>
        </p:nvCxnSpPr>
        <p:spPr>
          <a:xfrm flipH="1">
            <a:off x="4065494" y="4536141"/>
            <a:ext cx="286871" cy="14567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PoljeZBesedilom 19"/>
          <p:cNvSpPr txBox="1"/>
          <p:nvPr/>
        </p:nvSpPr>
        <p:spPr>
          <a:xfrm>
            <a:off x="3684494" y="6010836"/>
            <a:ext cx="82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polž</a:t>
            </a:r>
            <a:endParaRPr lang="sl-SI" dirty="0"/>
          </a:p>
        </p:txBody>
      </p:sp>
      <p:cxnSp>
        <p:nvCxnSpPr>
          <p:cNvPr id="22" name="Raven puščični povezovalnik 21"/>
          <p:cNvCxnSpPr/>
          <p:nvPr/>
        </p:nvCxnSpPr>
        <p:spPr>
          <a:xfrm flipV="1">
            <a:off x="8664388" y="3630706"/>
            <a:ext cx="1456765" cy="19363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PoljeZBesedilom 22"/>
          <p:cNvSpPr txBox="1"/>
          <p:nvPr/>
        </p:nvSpPr>
        <p:spPr>
          <a:xfrm>
            <a:off x="8193742" y="4043082"/>
            <a:ext cx="3106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od slušnega živca do možganov</a:t>
            </a:r>
            <a:endParaRPr lang="sl-SI" dirty="0"/>
          </a:p>
        </p:txBody>
      </p:sp>
      <p:pic>
        <p:nvPicPr>
          <p:cNvPr id="15" name="Zvo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8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00"/>
    </mc:Choice>
    <mc:Fallback xmlns="">
      <p:transition spd="slow" advTm="6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9" grpId="0"/>
      <p:bldP spid="12" grpId="0"/>
      <p:bldP spid="17" grpId="0"/>
      <p:bldP spid="20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690" y="1264407"/>
            <a:ext cx="6517274" cy="3700510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663388" y="425824"/>
            <a:ext cx="587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Zakaj imamo živa bitja dvoje ušes?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450976" y="5262282"/>
            <a:ext cx="587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Dvoje ušes nam omogoča, da določamo smer zvoka. Možgani sočasno obdelajo dražljaje iz obeh ušes in sporočila prevedejo tako, da določijo, iz katere smeri prihaja zvok.</a:t>
            </a: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423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7"/>
    </mc:Choice>
    <mc:Fallback xmlns="">
      <p:transition spd="slow" advTm="21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27" y="243262"/>
            <a:ext cx="9138864" cy="5397155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653988" y="5880847"/>
            <a:ext cx="944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Afriški sloni se s pomočjo velikih ušes tudi hladijo.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9"/>
    </mc:Choice>
    <mc:Fallback xmlns="">
      <p:transition spd="slow" advTm="8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83" y="370931"/>
            <a:ext cx="8669446" cy="5105215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560294" y="5715000"/>
            <a:ext cx="1143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Nekateri zvoki so za človeška ušesa previsoki ali prenizki. Nekatere živali, na primer netopirji, slišijo in proizvajajo zelo visoke zvoke, s katerimi se med seboj sporazumevajo.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5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6"/>
    </mc:Choice>
    <mc:Fallback xmlns="">
      <p:transition spd="slow" advTm="19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7188846" y="5933974"/>
            <a:ext cx="4900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hlinkClick r:id="rId5"/>
              </a:rPr>
              <a:t>https://www.youtube.com/watch?v=qNf9nzvnd1k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676836" y="5473862"/>
            <a:ext cx="982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Tukaj pa lahko preizkusiš svoj sluh. Koliko </a:t>
            </a:r>
            <a:r>
              <a:rPr lang="sl-SI" dirty="0" err="1" smtClean="0"/>
              <a:t>hercov</a:t>
            </a:r>
            <a:r>
              <a:rPr lang="sl-SI" dirty="0" smtClean="0"/>
              <a:t> slišiš? Herc je enota za merjenje frekvence.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582707" y="802342"/>
            <a:ext cx="1071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To, kar slišimo, je zvok in zvok je valovanje. Zvok lahko opredelimo (</a:t>
            </a:r>
            <a:r>
              <a:rPr lang="sl-SI" sz="1400" dirty="0" smtClean="0"/>
              <a:t>opišemo, izmerimo</a:t>
            </a:r>
            <a:r>
              <a:rPr lang="sl-SI" dirty="0" smtClean="0"/>
              <a:t>) s frekvenco. Zvok slišimo z ušesi, zelo nizke zvoke oz. zvoke z nizkimi frekvencami pa lahko tudi občutimo.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087905" y="340677"/>
            <a:ext cx="580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chemeClr val="accent6">
                    <a:lumMod val="75000"/>
                  </a:schemeClr>
                </a:solidFill>
              </a:rPr>
              <a:t>ČUDOVIT SVET ZVOKOV</a:t>
            </a:r>
            <a:endParaRPr lang="sl-SI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539171" y="1471110"/>
            <a:ext cx="921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Zvok se lahko uporablja tudi za zbiranje informacij o okolju.</a:t>
            </a: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36" y="1910338"/>
            <a:ext cx="2184568" cy="1286436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3021105" y="1983397"/>
            <a:ext cx="879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EHOLOKACIJA – spuščanje visokih glasov ali </a:t>
            </a:r>
            <a:r>
              <a:rPr lang="sl-SI" dirty="0" err="1" smtClean="0"/>
              <a:t>cvilkanje</a:t>
            </a:r>
            <a:r>
              <a:rPr lang="sl-SI" dirty="0" smtClean="0"/>
              <a:t>. To so </a:t>
            </a:r>
            <a:r>
              <a:rPr lang="sl-SI" dirty="0"/>
              <a:t>ultrazvočni </a:t>
            </a:r>
            <a:r>
              <a:rPr lang="sl-SI" dirty="0" smtClean="0"/>
              <a:t>signali, ki se </a:t>
            </a:r>
            <a:r>
              <a:rPr lang="sl-SI" dirty="0"/>
              <a:t>odbijajo od predmetov v okolici in nato netopirji slišijo svoje odmeve. Tako vedo kje je kakšna ovira v okolici. Človek signalov s prostim ušesom ne sliši, je pa to mogoče s posebnimi napravami.</a:t>
            </a:r>
          </a:p>
        </p:txBody>
      </p:sp>
      <p:pic>
        <p:nvPicPr>
          <p:cNvPr id="1028" name="Picture 4" descr="Elephant - Wikipe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6" y="3331666"/>
            <a:ext cx="1284679" cy="192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ezplačna fotografija: aligator, hoja, plazilcev, Predator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705" y="3339729"/>
            <a:ext cx="2492189" cy="189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jeZBesedilom 13"/>
          <p:cNvSpPr txBox="1"/>
          <p:nvPr/>
        </p:nvSpPr>
        <p:spPr>
          <a:xfrm>
            <a:off x="4672851" y="4040904"/>
            <a:ext cx="463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za </a:t>
            </a:r>
            <a:r>
              <a:rPr lang="sl-SI" dirty="0"/>
              <a:t>komunikacijo uporabljajo zvok nižjih </a:t>
            </a:r>
            <a:r>
              <a:rPr lang="sl-SI" dirty="0" smtClean="0"/>
              <a:t>frekvenc</a:t>
            </a:r>
            <a:endParaRPr lang="sl-SI" dirty="0"/>
          </a:p>
        </p:txBody>
      </p:sp>
      <p:sp>
        <p:nvSpPr>
          <p:cNvPr id="15" name="Pravokotnik 14"/>
          <p:cNvSpPr/>
          <p:nvPr/>
        </p:nvSpPr>
        <p:spPr>
          <a:xfrm>
            <a:off x="7420534" y="4723764"/>
            <a:ext cx="3948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Oboji pa uporabljajo zvok s frekvencami, ki so zunaj dosega človeškega sluha.</a:t>
            </a:r>
          </a:p>
        </p:txBody>
      </p:sp>
      <p:sp>
        <p:nvSpPr>
          <p:cNvPr id="16" name="Pravokotnik 15"/>
          <p:cNvSpPr/>
          <p:nvPr/>
        </p:nvSpPr>
        <p:spPr>
          <a:xfrm>
            <a:off x="1842249" y="6010919"/>
            <a:ext cx="4303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/>
              <a:t>Človeško uho je sposobno zaznavati zvok v frekvenčnem obsegu med 12 Hz in 20 kHz.</a:t>
            </a:r>
          </a:p>
        </p:txBody>
      </p:sp>
      <p:sp>
        <p:nvSpPr>
          <p:cNvPr id="17" name="PoljeZBesedilom 16"/>
          <p:cNvSpPr txBox="1"/>
          <p:nvPr/>
        </p:nvSpPr>
        <p:spPr>
          <a:xfrm>
            <a:off x="1394012" y="11833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79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58"/>
    </mc:Choice>
    <mc:Fallback xmlns="">
      <p:transition spd="slow" advTm="139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2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93385" y="398327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Zdaj pa še hitro v zvezek zapiši naslov: </a:t>
            </a:r>
            <a:r>
              <a:rPr lang="sl-SI" sz="4800" b="1" dirty="0" smtClean="0">
                <a:solidFill>
                  <a:srgbClr val="FF0000"/>
                </a:solidFill>
              </a:rPr>
              <a:t>UHO</a:t>
            </a:r>
            <a:endParaRPr lang="sl-SI" sz="4800" b="1" dirty="0">
              <a:solidFill>
                <a:srgbClr val="FF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439" y="1405025"/>
            <a:ext cx="4466232" cy="3230269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547702" y="2140650"/>
            <a:ext cx="67408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Uho je čutilo za ____________. Uhelj zbere zvočne valove in jih usmeri po sluhovodu do ________________. Ta se zaradi zvoka zatrese. Tresljaji se prenesejo na _______ ________________ _______________, od tam pa na tekočino v ušesnem ______________.</a:t>
            </a:r>
          </a:p>
          <a:p>
            <a:r>
              <a:rPr lang="sl-SI" dirty="0" smtClean="0"/>
              <a:t>V notranjosti polža je na tisoče ____________, ki se ob tresljajih vzdražijo. To vzburjenje se po ušesnem živcu prenese v __________, kjer se prevede v sporočilo, zato se zavemo, kaj slišimo.</a:t>
            </a:r>
          </a:p>
          <a:p>
            <a:endParaRPr lang="sl-SI" dirty="0"/>
          </a:p>
          <a:p>
            <a:r>
              <a:rPr lang="sl-SI" dirty="0" smtClean="0"/>
              <a:t>Z ušesi ___________________, z možgani _____________________.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547702" y="5435923"/>
            <a:ext cx="11367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bobniča             slišimo             možgane            čutnic            tri slušne koščice            sluh             poslušamo          polžu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493385" y="1338367"/>
            <a:ext cx="5732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Prepiši besedilo in na črte vpiši manjkajoče besede. </a:t>
            </a:r>
          </a:p>
          <a:p>
            <a:r>
              <a:rPr lang="sl-SI" sz="1400" dirty="0" smtClean="0"/>
              <a:t>Za pomoč sem ti spodaj manjkajoče besede tudi zapisala.</a:t>
            </a:r>
            <a:endParaRPr lang="sl-SI" sz="1400" dirty="0"/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1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0"/>
    </mc:Choice>
    <mc:Fallback xmlns="">
      <p:transition spd="slow" advTm="2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7|1.1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8.8|4.1|4.3|5|10.7|3.5|11.3|4.8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4|24.3|5.5|43.7|10.7|15.1|13.4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|5.1|4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390</Words>
  <Application>Microsoft Office PowerPoint</Application>
  <PresentationFormat>Širokozaslonsko</PresentationFormat>
  <Paragraphs>31</Paragraphs>
  <Slides>8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Ignac</dc:creator>
  <cp:lastModifiedBy>Horvat</cp:lastModifiedBy>
  <cp:revision>11</cp:revision>
  <dcterms:created xsi:type="dcterms:W3CDTF">2020-04-01T13:38:17Z</dcterms:created>
  <dcterms:modified xsi:type="dcterms:W3CDTF">2020-04-01T15:59:40Z</dcterms:modified>
</cp:coreProperties>
</file>