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5" d="100"/>
          <a:sy n="85" d="100"/>
        </p:scale>
        <p:origin x="59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03CB2FA7-6E22-447C-96DD-6F989D359CBB}" type="datetimeFigureOut">
              <a:rPr lang="sl-SI" smtClean="0"/>
              <a:t>2. 04. 2020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90B70A1-11B6-4137-A6CC-8FCB70AE8F73}" type="slidenum">
              <a:rPr lang="sl-SI" smtClean="0"/>
              <a:t>‹#›</a:t>
            </a:fld>
            <a:endParaRPr lang="sl-SI"/>
          </a:p>
        </p:txBody>
      </p:sp>
    </p:spTree>
    <p:extLst>
      <p:ext uri="{BB962C8B-B14F-4D97-AF65-F5344CB8AC3E}">
        <p14:creationId xmlns:p14="http://schemas.microsoft.com/office/powerpoint/2010/main" val="319991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03CB2FA7-6E22-447C-96DD-6F989D359CBB}" type="datetimeFigureOut">
              <a:rPr lang="sl-SI" smtClean="0"/>
              <a:t>2. 04. 2020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90B70A1-11B6-4137-A6CC-8FCB70AE8F73}" type="slidenum">
              <a:rPr lang="sl-SI" smtClean="0"/>
              <a:t>‹#›</a:t>
            </a:fld>
            <a:endParaRPr lang="sl-SI"/>
          </a:p>
        </p:txBody>
      </p:sp>
    </p:spTree>
    <p:extLst>
      <p:ext uri="{BB962C8B-B14F-4D97-AF65-F5344CB8AC3E}">
        <p14:creationId xmlns:p14="http://schemas.microsoft.com/office/powerpoint/2010/main" val="157013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03CB2FA7-6E22-447C-96DD-6F989D359CBB}" type="datetimeFigureOut">
              <a:rPr lang="sl-SI" smtClean="0"/>
              <a:t>2. 04. 2020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90B70A1-11B6-4137-A6CC-8FCB70AE8F73}" type="slidenum">
              <a:rPr lang="sl-SI" smtClean="0"/>
              <a:t>‹#›</a:t>
            </a:fld>
            <a:endParaRPr lang="sl-SI"/>
          </a:p>
        </p:txBody>
      </p:sp>
    </p:spTree>
    <p:extLst>
      <p:ext uri="{BB962C8B-B14F-4D97-AF65-F5344CB8AC3E}">
        <p14:creationId xmlns:p14="http://schemas.microsoft.com/office/powerpoint/2010/main" val="402678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03CB2FA7-6E22-447C-96DD-6F989D359CBB}" type="datetimeFigureOut">
              <a:rPr lang="sl-SI" smtClean="0"/>
              <a:t>2. 04. 2020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90B70A1-11B6-4137-A6CC-8FCB70AE8F73}" type="slidenum">
              <a:rPr lang="sl-SI" smtClean="0"/>
              <a:t>‹#›</a:t>
            </a:fld>
            <a:endParaRPr lang="sl-SI"/>
          </a:p>
        </p:txBody>
      </p:sp>
    </p:spTree>
    <p:extLst>
      <p:ext uri="{BB962C8B-B14F-4D97-AF65-F5344CB8AC3E}">
        <p14:creationId xmlns:p14="http://schemas.microsoft.com/office/powerpoint/2010/main" val="258601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03CB2FA7-6E22-447C-96DD-6F989D359CBB}" type="datetimeFigureOut">
              <a:rPr lang="sl-SI" smtClean="0"/>
              <a:t>2. 04. 2020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190B70A1-11B6-4137-A6CC-8FCB70AE8F73}" type="slidenum">
              <a:rPr lang="sl-SI" smtClean="0"/>
              <a:t>‹#›</a:t>
            </a:fld>
            <a:endParaRPr lang="sl-SI"/>
          </a:p>
        </p:txBody>
      </p:sp>
    </p:spTree>
    <p:extLst>
      <p:ext uri="{BB962C8B-B14F-4D97-AF65-F5344CB8AC3E}">
        <p14:creationId xmlns:p14="http://schemas.microsoft.com/office/powerpoint/2010/main" val="233270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03CB2FA7-6E22-447C-96DD-6F989D359CBB}" type="datetimeFigureOut">
              <a:rPr lang="sl-SI" smtClean="0"/>
              <a:t>2. 04. 2020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90B70A1-11B6-4137-A6CC-8FCB70AE8F73}" type="slidenum">
              <a:rPr lang="sl-SI" smtClean="0"/>
              <a:t>‹#›</a:t>
            </a:fld>
            <a:endParaRPr lang="sl-SI"/>
          </a:p>
        </p:txBody>
      </p:sp>
    </p:spTree>
    <p:extLst>
      <p:ext uri="{BB962C8B-B14F-4D97-AF65-F5344CB8AC3E}">
        <p14:creationId xmlns:p14="http://schemas.microsoft.com/office/powerpoint/2010/main" val="24860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03CB2FA7-6E22-447C-96DD-6F989D359CBB}" type="datetimeFigureOut">
              <a:rPr lang="sl-SI" smtClean="0"/>
              <a:t>2. 04. 2020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190B70A1-11B6-4137-A6CC-8FCB70AE8F73}" type="slidenum">
              <a:rPr lang="sl-SI" smtClean="0"/>
              <a:t>‹#›</a:t>
            </a:fld>
            <a:endParaRPr lang="sl-SI"/>
          </a:p>
        </p:txBody>
      </p:sp>
    </p:spTree>
    <p:extLst>
      <p:ext uri="{BB962C8B-B14F-4D97-AF65-F5344CB8AC3E}">
        <p14:creationId xmlns:p14="http://schemas.microsoft.com/office/powerpoint/2010/main" val="243804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03CB2FA7-6E22-447C-96DD-6F989D359CBB}" type="datetimeFigureOut">
              <a:rPr lang="sl-SI" smtClean="0"/>
              <a:t>2. 04. 2020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190B70A1-11B6-4137-A6CC-8FCB70AE8F73}" type="slidenum">
              <a:rPr lang="sl-SI" smtClean="0"/>
              <a:t>‹#›</a:t>
            </a:fld>
            <a:endParaRPr lang="sl-SI"/>
          </a:p>
        </p:txBody>
      </p:sp>
    </p:spTree>
    <p:extLst>
      <p:ext uri="{BB962C8B-B14F-4D97-AF65-F5344CB8AC3E}">
        <p14:creationId xmlns:p14="http://schemas.microsoft.com/office/powerpoint/2010/main" val="355163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03CB2FA7-6E22-447C-96DD-6F989D359CBB}" type="datetimeFigureOut">
              <a:rPr lang="sl-SI" smtClean="0"/>
              <a:t>2. 04. 2020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190B70A1-11B6-4137-A6CC-8FCB70AE8F73}" type="slidenum">
              <a:rPr lang="sl-SI" smtClean="0"/>
              <a:t>‹#›</a:t>
            </a:fld>
            <a:endParaRPr lang="sl-SI"/>
          </a:p>
        </p:txBody>
      </p:sp>
    </p:spTree>
    <p:extLst>
      <p:ext uri="{BB962C8B-B14F-4D97-AF65-F5344CB8AC3E}">
        <p14:creationId xmlns:p14="http://schemas.microsoft.com/office/powerpoint/2010/main" val="2801634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03CB2FA7-6E22-447C-96DD-6F989D359CBB}" type="datetimeFigureOut">
              <a:rPr lang="sl-SI" smtClean="0"/>
              <a:t>2. 04. 2020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90B70A1-11B6-4137-A6CC-8FCB70AE8F73}" type="slidenum">
              <a:rPr lang="sl-SI" smtClean="0"/>
              <a:t>‹#›</a:t>
            </a:fld>
            <a:endParaRPr lang="sl-SI"/>
          </a:p>
        </p:txBody>
      </p:sp>
    </p:spTree>
    <p:extLst>
      <p:ext uri="{BB962C8B-B14F-4D97-AF65-F5344CB8AC3E}">
        <p14:creationId xmlns:p14="http://schemas.microsoft.com/office/powerpoint/2010/main" val="1024639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03CB2FA7-6E22-447C-96DD-6F989D359CBB}" type="datetimeFigureOut">
              <a:rPr lang="sl-SI" smtClean="0"/>
              <a:t>2. 04. 2020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190B70A1-11B6-4137-A6CC-8FCB70AE8F73}" type="slidenum">
              <a:rPr lang="sl-SI" smtClean="0"/>
              <a:t>‹#›</a:t>
            </a:fld>
            <a:endParaRPr lang="sl-SI"/>
          </a:p>
        </p:txBody>
      </p:sp>
    </p:spTree>
    <p:extLst>
      <p:ext uri="{BB962C8B-B14F-4D97-AF65-F5344CB8AC3E}">
        <p14:creationId xmlns:p14="http://schemas.microsoft.com/office/powerpoint/2010/main" val="170839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B2FA7-6E22-447C-96DD-6F989D359CBB}" type="datetimeFigureOut">
              <a:rPr lang="sl-SI" smtClean="0"/>
              <a:t>2. 04. 2020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B70A1-11B6-4137-A6CC-8FCB70AE8F73}" type="slidenum">
              <a:rPr lang="sl-SI" smtClean="0"/>
              <a:t>‹#›</a:t>
            </a:fld>
            <a:endParaRPr lang="sl-SI"/>
          </a:p>
        </p:txBody>
      </p:sp>
    </p:spTree>
    <p:extLst>
      <p:ext uri="{BB962C8B-B14F-4D97-AF65-F5344CB8AC3E}">
        <p14:creationId xmlns:p14="http://schemas.microsoft.com/office/powerpoint/2010/main" val="371097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thatquiz.org/sl/practicetest?1y5iqgix802i"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moji Tease GIF - Emoji Tease StickingTongueOut - Descubre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10481" y="848378"/>
            <a:ext cx="4400550" cy="2457451"/>
          </a:xfrm>
          <a:prstGeom prst="rect">
            <a:avLst/>
          </a:prstGeom>
          <a:noFill/>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282388" y="233082"/>
            <a:ext cx="11066930" cy="4985980"/>
          </a:xfrm>
          <a:prstGeom prst="rect">
            <a:avLst/>
          </a:prstGeom>
          <a:noFill/>
        </p:spPr>
        <p:txBody>
          <a:bodyPr wrap="square" rtlCol="0">
            <a:spAutoFit/>
          </a:bodyPr>
          <a:lstStyle/>
          <a:p>
            <a:pPr algn="ctr"/>
            <a:r>
              <a:rPr lang="sl-SI" sz="6600" b="1" dirty="0" smtClean="0">
                <a:solidFill>
                  <a:srgbClr val="FF0000"/>
                </a:solidFill>
              </a:rPr>
              <a:t>NOS IN JEZIK</a:t>
            </a:r>
          </a:p>
          <a:p>
            <a:pPr algn="ctr"/>
            <a:endParaRPr lang="sl-SI" sz="6600" b="1" dirty="0">
              <a:solidFill>
                <a:srgbClr val="FF0000"/>
              </a:solidFill>
            </a:endParaRPr>
          </a:p>
          <a:p>
            <a:pPr algn="ctr"/>
            <a:r>
              <a:rPr lang="sl-SI" sz="5400" b="1" dirty="0" smtClean="0">
                <a:solidFill>
                  <a:srgbClr val="FF0000"/>
                </a:solidFill>
              </a:rPr>
              <a:t>ALI</a:t>
            </a:r>
          </a:p>
          <a:p>
            <a:pPr algn="ctr"/>
            <a:endParaRPr lang="sl-SI" sz="6600" b="1" dirty="0">
              <a:solidFill>
                <a:srgbClr val="FF0000"/>
              </a:solidFill>
            </a:endParaRPr>
          </a:p>
          <a:p>
            <a:pPr algn="ctr"/>
            <a:r>
              <a:rPr lang="sl-SI" sz="6600" b="1" dirty="0" smtClean="0">
                <a:solidFill>
                  <a:srgbClr val="FF0000"/>
                </a:solidFill>
              </a:rPr>
              <a:t>KAKO VOHAMO IN OKUŠAMO?</a:t>
            </a:r>
            <a:endParaRPr lang="sl-SI" sz="6600" b="1" dirty="0">
              <a:solidFill>
                <a:srgbClr val="FF0000"/>
              </a:solidFill>
            </a:endParaRPr>
          </a:p>
        </p:txBody>
      </p:sp>
      <p:pic>
        <p:nvPicPr>
          <p:cNvPr id="1026" name="Picture 2" descr="Nose Gif Clipar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93" y="233082"/>
            <a:ext cx="3224119" cy="3224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53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The Onion Story — L&amp;L CONSUL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136" y="2049582"/>
            <a:ext cx="1858295" cy="1858295"/>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609600" y="439271"/>
            <a:ext cx="10130118" cy="646331"/>
          </a:xfrm>
          <a:prstGeom prst="rect">
            <a:avLst/>
          </a:prstGeom>
          <a:noFill/>
        </p:spPr>
        <p:txBody>
          <a:bodyPr wrap="square" rtlCol="0">
            <a:spAutoFit/>
          </a:bodyPr>
          <a:lstStyle/>
          <a:p>
            <a:r>
              <a:rPr lang="sl-SI" dirty="0" smtClean="0"/>
              <a:t>Sposobnost, da zaznamo vonjave, je VOH. To nam omogoča organ NOS. Z njim pa lahko zaznamo prijetne in manj prijetne VONJAVE.</a:t>
            </a:r>
            <a:endParaRPr lang="sl-SI" dirty="0"/>
          </a:p>
        </p:txBody>
      </p:sp>
      <p:sp>
        <p:nvSpPr>
          <p:cNvPr id="3" name="PoljeZBesedilom 2"/>
          <p:cNvSpPr txBox="1"/>
          <p:nvPr/>
        </p:nvSpPr>
        <p:spPr>
          <a:xfrm>
            <a:off x="712221" y="4641276"/>
            <a:ext cx="10470776" cy="923330"/>
          </a:xfrm>
          <a:prstGeom prst="rect">
            <a:avLst/>
          </a:prstGeom>
          <a:noFill/>
        </p:spPr>
        <p:txBody>
          <a:bodyPr wrap="square" rtlCol="0">
            <a:spAutoFit/>
          </a:bodyPr>
          <a:lstStyle/>
          <a:p>
            <a:r>
              <a:rPr lang="sl-SI" dirty="0" smtClean="0"/>
              <a:t>Kako pa vohamo?</a:t>
            </a:r>
          </a:p>
          <a:p>
            <a:r>
              <a:rPr lang="sl-SI" dirty="0" smtClean="0"/>
              <a:t>V nosu imamo polno ČUTNIC, ki zaznavajo snovi v zraku. Te čutnice same prenesejo informacijo do možganov. </a:t>
            </a:r>
          </a:p>
          <a:p>
            <a:r>
              <a:rPr lang="sl-SI" dirty="0" smtClean="0"/>
              <a:t>Ponovno lahko rečemo, da z nosom vohamo, z možgani pa zavohamo oz. prepoznamo vonj.</a:t>
            </a:r>
            <a:endParaRPr lang="sl-SI" dirty="0"/>
          </a:p>
        </p:txBody>
      </p:sp>
      <p:sp>
        <p:nvSpPr>
          <p:cNvPr id="4" name="PoljeZBesedilom 3"/>
          <p:cNvSpPr txBox="1"/>
          <p:nvPr/>
        </p:nvSpPr>
        <p:spPr>
          <a:xfrm>
            <a:off x="640976" y="5922025"/>
            <a:ext cx="10345271" cy="369332"/>
          </a:xfrm>
          <a:prstGeom prst="rect">
            <a:avLst/>
          </a:prstGeom>
          <a:noFill/>
        </p:spPr>
        <p:txBody>
          <a:bodyPr wrap="square" rtlCol="0">
            <a:spAutoFit/>
          </a:bodyPr>
          <a:lstStyle/>
          <a:p>
            <a:r>
              <a:rPr lang="sl-SI" dirty="0" smtClean="0"/>
              <a:t>Kadar smo prehlajeni, vohamo slabše. Zakaj? Ker sluz, ki se ob prehladu nabere v nosu, zakrije večino čutnic.</a:t>
            </a:r>
            <a:endParaRPr lang="sl-SI" dirty="0"/>
          </a:p>
        </p:txBody>
      </p:sp>
      <p:pic>
        <p:nvPicPr>
          <p:cNvPr id="2050" name="Picture 2" descr="Deviated septum: Causes, symptoms, and treat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516" y="1357315"/>
            <a:ext cx="2700478" cy="17381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com: Louis Garden 17&quot; Artificial Silk Flowers Fake Rose (1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9414" y="794675"/>
            <a:ext cx="1327672" cy="23405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ve coffee GIFs - Get the best GIF on GIPHY"/>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8219" y="1120435"/>
            <a:ext cx="2025525" cy="11393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sk i Tyg - Partykungen.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7116" y="1028722"/>
            <a:ext cx="1020860" cy="10208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snation New 2019 Indestructible Ryder Safety Shoes for Men and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9575" y="1085602"/>
            <a:ext cx="1879999" cy="1413759"/>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p:cNvSpPr txBox="1"/>
          <p:nvPr/>
        </p:nvSpPr>
        <p:spPr>
          <a:xfrm>
            <a:off x="712221" y="3914525"/>
            <a:ext cx="8799377" cy="369332"/>
          </a:xfrm>
          <a:prstGeom prst="rect">
            <a:avLst/>
          </a:prstGeom>
          <a:noFill/>
        </p:spPr>
        <p:txBody>
          <a:bodyPr wrap="square" rtlCol="0">
            <a:spAutoFit/>
          </a:bodyPr>
          <a:lstStyle/>
          <a:p>
            <a:r>
              <a:rPr lang="sl-SI" dirty="0" smtClean="0"/>
              <a:t>Zavohamo pa lahko tudi nevarnosti, kot so požar, pokvarjena hrana…</a:t>
            </a:r>
            <a:endParaRPr lang="sl-SI" dirty="0"/>
          </a:p>
        </p:txBody>
      </p:sp>
    </p:spTree>
    <p:extLst>
      <p:ext uri="{BB962C8B-B14F-4D97-AF65-F5344CB8AC3E}">
        <p14:creationId xmlns:p14="http://schemas.microsoft.com/office/powerpoint/2010/main" val="216685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inook Dog Breed In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863" y="1167048"/>
            <a:ext cx="4190680" cy="2788039"/>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562073" y="3817238"/>
            <a:ext cx="10600765" cy="2308324"/>
          </a:xfrm>
          <a:prstGeom prst="rect">
            <a:avLst/>
          </a:prstGeom>
        </p:spPr>
        <p:txBody>
          <a:bodyPr wrap="square">
            <a:spAutoFit/>
          </a:bodyPr>
          <a:lstStyle/>
          <a:p>
            <a:r>
              <a:rPr lang="sl-SI" b="1" i="0" dirty="0" smtClean="0">
                <a:solidFill>
                  <a:srgbClr val="2A558D"/>
                </a:solidFill>
                <a:effectLst/>
              </a:rPr>
              <a:t>Še nekaj zanimivih dejstev o pasjem gobcu:</a:t>
            </a:r>
            <a:endParaRPr lang="sl-SI" dirty="0"/>
          </a:p>
          <a:p>
            <a:pPr>
              <a:buFont typeface="Arial" panose="020B0604020202020204" pitchFamily="34" charset="0"/>
              <a:buChar char="•"/>
            </a:pPr>
            <a:r>
              <a:rPr lang="sl-SI" b="0" i="0" dirty="0" smtClean="0">
                <a:solidFill>
                  <a:srgbClr val="595959"/>
                </a:solidFill>
                <a:effectLst/>
              </a:rPr>
              <a:t>Strokovnjaki ocenjujejo, da je pasji voh od 100.000 do 1.000.000-krat boljši od človekovega.</a:t>
            </a:r>
          </a:p>
          <a:p>
            <a:pPr>
              <a:buFont typeface="Arial" panose="020B0604020202020204" pitchFamily="34" charset="0"/>
              <a:buChar char="•"/>
            </a:pPr>
            <a:r>
              <a:rPr lang="sl-SI" b="0" i="0" dirty="0" smtClean="0">
                <a:solidFill>
                  <a:srgbClr val="595959"/>
                </a:solidFill>
                <a:effectLst/>
              </a:rPr>
              <a:t>Psi lahko po vonju ločijo majice dvojajčnih dvojčkov. Majic ne morejo ločiti pri enojajčnih dvojčkih, saj je njihov vonj enak.</a:t>
            </a:r>
          </a:p>
          <a:p>
            <a:pPr>
              <a:buFont typeface="Arial" panose="020B0604020202020204" pitchFamily="34" charset="0"/>
              <a:buChar char="•"/>
            </a:pPr>
            <a:r>
              <a:rPr lang="sl-SI" b="0" i="0" dirty="0" smtClean="0">
                <a:solidFill>
                  <a:srgbClr val="595959"/>
                </a:solidFill>
                <a:effectLst/>
              </a:rPr>
              <a:t>Psi in konji lahko zavohajo strah pri človeku.</a:t>
            </a:r>
          </a:p>
          <a:p>
            <a:pPr>
              <a:buFont typeface="Arial" panose="020B0604020202020204" pitchFamily="34" charset="0"/>
              <a:buChar char="•"/>
            </a:pPr>
            <a:r>
              <a:rPr lang="sl-SI" b="0" i="0" dirty="0" smtClean="0">
                <a:solidFill>
                  <a:srgbClr val="595959"/>
                </a:solidFill>
                <a:effectLst/>
              </a:rPr>
              <a:t>Različne kemikalije v pasjem urinu povejo drugim psom, ali je pes, ki je označil prostor z urinom, samica ali samec, mlad ali star, bolan ali zdrav in celo ali je vesel ali jezen.</a:t>
            </a:r>
          </a:p>
          <a:p>
            <a:pPr>
              <a:buFont typeface="Arial" panose="020B0604020202020204" pitchFamily="34" charset="0"/>
              <a:buChar char="•"/>
            </a:pPr>
            <a:r>
              <a:rPr lang="sl-SI" b="0" i="0" dirty="0" smtClean="0">
                <a:solidFill>
                  <a:srgbClr val="595959"/>
                </a:solidFill>
                <a:effectLst/>
              </a:rPr>
              <a:t>Psi vedo, v katero smer vodi sled.</a:t>
            </a:r>
            <a:endParaRPr lang="sl-SI" b="0" i="0" dirty="0">
              <a:solidFill>
                <a:srgbClr val="595959"/>
              </a:solidFill>
              <a:effectLst/>
            </a:endParaRPr>
          </a:p>
        </p:txBody>
      </p:sp>
      <p:sp>
        <p:nvSpPr>
          <p:cNvPr id="3" name="Pravokotnik 2"/>
          <p:cNvSpPr/>
          <p:nvPr/>
        </p:nvSpPr>
        <p:spPr>
          <a:xfrm>
            <a:off x="601942" y="912874"/>
            <a:ext cx="10719062" cy="923330"/>
          </a:xfrm>
          <a:prstGeom prst="rect">
            <a:avLst/>
          </a:prstGeom>
        </p:spPr>
        <p:txBody>
          <a:bodyPr wrap="square">
            <a:spAutoFit/>
          </a:bodyPr>
          <a:lstStyle/>
          <a:p>
            <a:r>
              <a:rPr lang="sl-SI" b="0" i="0" dirty="0" smtClean="0">
                <a:solidFill>
                  <a:srgbClr val="595959"/>
                </a:solidFill>
                <a:effectLst/>
                <a:latin typeface="Calibri" panose="020F0502020204030204" pitchFamily="34" charset="0"/>
                <a:cs typeface="Calibri" panose="020F0502020204030204" pitchFamily="34" charset="0"/>
              </a:rPr>
              <a:t>Kako močno je pasje čutilo za voh? Pes ima v svoji nosni votlini precej večjo površino, ki je zapolnjena </a:t>
            </a:r>
            <a:r>
              <a:rPr lang="sl-SI" dirty="0">
                <a:solidFill>
                  <a:srgbClr val="595959"/>
                </a:solidFill>
                <a:latin typeface="Calibri" panose="020F0502020204030204" pitchFamily="34" charset="0"/>
                <a:cs typeface="Calibri" panose="020F0502020204030204" pitchFamily="34" charset="0"/>
              </a:rPr>
              <a:t>s</a:t>
            </a:r>
            <a:r>
              <a:rPr lang="sl-SI" b="0" i="0" dirty="0" smtClean="0">
                <a:solidFill>
                  <a:srgbClr val="595959"/>
                </a:solidFill>
                <a:effectLst/>
                <a:latin typeface="Calibri" panose="020F0502020204030204" pitchFamily="34" charset="0"/>
                <a:cs typeface="Calibri" panose="020F0502020204030204" pitchFamily="34" charset="0"/>
              </a:rPr>
              <a:t> čutnicami, kot pa človek. Če bi to površino razgrnili, bi bila pri človeku velika približno toliko kot poštna znamka, medtem ko je pri psu ta površina velika vse do 390 kvadratnih centimetrov.</a:t>
            </a:r>
            <a:endParaRPr lang="sl-SI" dirty="0">
              <a:latin typeface="Calibri" panose="020F0502020204030204" pitchFamily="34" charset="0"/>
              <a:cs typeface="Calibri" panose="020F0502020204030204" pitchFamily="34" charset="0"/>
            </a:endParaRPr>
          </a:p>
        </p:txBody>
      </p:sp>
      <p:sp>
        <p:nvSpPr>
          <p:cNvPr id="4" name="PoljeZBesedilom 3"/>
          <p:cNvSpPr txBox="1"/>
          <p:nvPr/>
        </p:nvSpPr>
        <p:spPr>
          <a:xfrm>
            <a:off x="672353" y="390573"/>
            <a:ext cx="11417026" cy="369332"/>
          </a:xfrm>
          <a:prstGeom prst="rect">
            <a:avLst/>
          </a:prstGeom>
          <a:noFill/>
        </p:spPr>
        <p:txBody>
          <a:bodyPr wrap="square" rtlCol="0">
            <a:spAutoFit/>
          </a:bodyPr>
          <a:lstStyle/>
          <a:p>
            <a:r>
              <a:rPr lang="sl-SI" b="1" dirty="0" smtClean="0"/>
              <a:t>ZANIMIVO O PASJEM VOHU</a:t>
            </a:r>
            <a:endParaRPr lang="sl-SI" b="1" dirty="0"/>
          </a:p>
        </p:txBody>
      </p:sp>
    </p:spTree>
    <p:extLst>
      <p:ext uri="{BB962C8B-B14F-4D97-AF65-F5344CB8AC3E}">
        <p14:creationId xmlns:p14="http://schemas.microsoft.com/office/powerpoint/2010/main" val="225158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331694" y="345141"/>
            <a:ext cx="11497235" cy="369332"/>
          </a:xfrm>
          <a:prstGeom prst="rect">
            <a:avLst/>
          </a:prstGeom>
          <a:noFill/>
        </p:spPr>
        <p:txBody>
          <a:bodyPr wrap="square" rtlCol="0">
            <a:spAutoFit/>
          </a:bodyPr>
          <a:lstStyle/>
          <a:p>
            <a:r>
              <a:rPr lang="sl-SI" dirty="0" smtClean="0"/>
              <a:t>Okušamo z </a:t>
            </a:r>
            <a:r>
              <a:rPr lang="sl-SI" b="1" dirty="0" smtClean="0"/>
              <a:t>jezikom</a:t>
            </a:r>
            <a:r>
              <a:rPr lang="sl-SI" dirty="0" smtClean="0"/>
              <a:t>. Okušamo različne okuse: </a:t>
            </a:r>
            <a:endParaRPr lang="sl-SI" dirty="0"/>
          </a:p>
        </p:txBody>
      </p:sp>
      <p:pic>
        <p:nvPicPr>
          <p:cNvPr id="3" name="Slika 2"/>
          <p:cNvPicPr>
            <a:picLocks noChangeAspect="1"/>
          </p:cNvPicPr>
          <p:nvPr/>
        </p:nvPicPr>
        <p:blipFill>
          <a:blip r:embed="rId2"/>
          <a:stretch>
            <a:fillRect/>
          </a:stretch>
        </p:blipFill>
        <p:spPr>
          <a:xfrm>
            <a:off x="4762780" y="714473"/>
            <a:ext cx="1830762" cy="2466596"/>
          </a:xfrm>
          <a:prstGeom prst="rect">
            <a:avLst/>
          </a:prstGeom>
        </p:spPr>
      </p:pic>
      <p:sp>
        <p:nvSpPr>
          <p:cNvPr id="4" name="PoljeZBesedilom 3"/>
          <p:cNvSpPr txBox="1"/>
          <p:nvPr/>
        </p:nvSpPr>
        <p:spPr>
          <a:xfrm>
            <a:off x="4119283" y="2771873"/>
            <a:ext cx="797859" cy="369332"/>
          </a:xfrm>
          <a:prstGeom prst="rect">
            <a:avLst/>
          </a:prstGeom>
          <a:noFill/>
        </p:spPr>
        <p:txBody>
          <a:bodyPr wrap="square" rtlCol="0">
            <a:spAutoFit/>
          </a:bodyPr>
          <a:lstStyle/>
          <a:p>
            <a:r>
              <a:rPr lang="sl-SI" dirty="0" smtClean="0"/>
              <a:t>sladko</a:t>
            </a:r>
            <a:endParaRPr lang="sl-SI" dirty="0"/>
          </a:p>
        </p:txBody>
      </p:sp>
      <p:sp>
        <p:nvSpPr>
          <p:cNvPr id="5" name="PoljeZBesedilom 4"/>
          <p:cNvSpPr txBox="1"/>
          <p:nvPr/>
        </p:nvSpPr>
        <p:spPr>
          <a:xfrm>
            <a:off x="4217895" y="2493967"/>
            <a:ext cx="699247" cy="369332"/>
          </a:xfrm>
          <a:prstGeom prst="rect">
            <a:avLst/>
          </a:prstGeom>
          <a:noFill/>
        </p:spPr>
        <p:txBody>
          <a:bodyPr wrap="square" rtlCol="0">
            <a:spAutoFit/>
          </a:bodyPr>
          <a:lstStyle/>
          <a:p>
            <a:r>
              <a:rPr lang="sl-SI" dirty="0" smtClean="0"/>
              <a:t>slano</a:t>
            </a:r>
            <a:endParaRPr lang="sl-SI" dirty="0"/>
          </a:p>
        </p:txBody>
      </p:sp>
      <p:sp>
        <p:nvSpPr>
          <p:cNvPr id="6" name="PoljeZBesedilom 5"/>
          <p:cNvSpPr txBox="1"/>
          <p:nvPr/>
        </p:nvSpPr>
        <p:spPr>
          <a:xfrm>
            <a:off x="4298576" y="2216061"/>
            <a:ext cx="667871" cy="369332"/>
          </a:xfrm>
          <a:prstGeom prst="rect">
            <a:avLst/>
          </a:prstGeom>
          <a:noFill/>
        </p:spPr>
        <p:txBody>
          <a:bodyPr wrap="square" rtlCol="0">
            <a:spAutoFit/>
          </a:bodyPr>
          <a:lstStyle/>
          <a:p>
            <a:r>
              <a:rPr lang="sl-SI" dirty="0" smtClean="0"/>
              <a:t>kislo</a:t>
            </a:r>
            <a:endParaRPr lang="sl-SI" dirty="0"/>
          </a:p>
        </p:txBody>
      </p:sp>
      <p:sp>
        <p:nvSpPr>
          <p:cNvPr id="7" name="PoljeZBesedilom 6"/>
          <p:cNvSpPr txBox="1"/>
          <p:nvPr/>
        </p:nvSpPr>
        <p:spPr>
          <a:xfrm>
            <a:off x="4107096" y="1947771"/>
            <a:ext cx="822232" cy="369332"/>
          </a:xfrm>
          <a:prstGeom prst="rect">
            <a:avLst/>
          </a:prstGeom>
          <a:noFill/>
        </p:spPr>
        <p:txBody>
          <a:bodyPr wrap="square" rtlCol="0">
            <a:spAutoFit/>
          </a:bodyPr>
          <a:lstStyle/>
          <a:p>
            <a:r>
              <a:rPr lang="sl-SI" dirty="0" smtClean="0"/>
              <a:t>grenko</a:t>
            </a:r>
            <a:endParaRPr lang="sl-SI" dirty="0"/>
          </a:p>
        </p:txBody>
      </p:sp>
      <p:sp>
        <p:nvSpPr>
          <p:cNvPr id="8" name="Pravokotnik 7"/>
          <p:cNvSpPr/>
          <p:nvPr/>
        </p:nvSpPr>
        <p:spPr>
          <a:xfrm>
            <a:off x="762000" y="3443527"/>
            <a:ext cx="6096000" cy="646331"/>
          </a:xfrm>
          <a:prstGeom prst="rect">
            <a:avLst/>
          </a:prstGeom>
        </p:spPr>
        <p:txBody>
          <a:bodyPr>
            <a:spAutoFit/>
          </a:bodyPr>
          <a:lstStyle/>
          <a:p>
            <a:r>
              <a:rPr lang="sl-SI" b="0" i="0" dirty="0" smtClean="0">
                <a:effectLst/>
              </a:rPr>
              <a:t>Služi kot čutilo za okus, za pomoč pri žvečenju hrane ter pogovarjanju.</a:t>
            </a:r>
            <a:endParaRPr lang="sl-SI" dirty="0"/>
          </a:p>
        </p:txBody>
      </p:sp>
      <p:sp>
        <p:nvSpPr>
          <p:cNvPr id="9" name="Pravokotnik 8"/>
          <p:cNvSpPr/>
          <p:nvPr/>
        </p:nvSpPr>
        <p:spPr>
          <a:xfrm>
            <a:off x="7251747" y="3020663"/>
            <a:ext cx="3437964" cy="646331"/>
          </a:xfrm>
          <a:prstGeom prst="rect">
            <a:avLst/>
          </a:prstGeom>
        </p:spPr>
        <p:txBody>
          <a:bodyPr wrap="square">
            <a:spAutoFit/>
          </a:bodyPr>
          <a:lstStyle/>
          <a:p>
            <a:r>
              <a:rPr lang="sl-SI" b="0" i="0" dirty="0" smtClean="0">
                <a:solidFill>
                  <a:srgbClr val="222222"/>
                </a:solidFill>
                <a:effectLst/>
              </a:rPr>
              <a:t>Sluznica jezika je občutljiva na toploto, mraz, bolečino in dotik.</a:t>
            </a:r>
            <a:endParaRPr lang="sl-SI" dirty="0"/>
          </a:p>
        </p:txBody>
      </p:sp>
      <p:sp>
        <p:nvSpPr>
          <p:cNvPr id="10" name="Pravokotnik 9"/>
          <p:cNvSpPr/>
          <p:nvPr/>
        </p:nvSpPr>
        <p:spPr>
          <a:xfrm>
            <a:off x="2810435" y="5171459"/>
            <a:ext cx="7243483" cy="646331"/>
          </a:xfrm>
          <a:prstGeom prst="rect">
            <a:avLst/>
          </a:prstGeom>
        </p:spPr>
        <p:txBody>
          <a:bodyPr wrap="square">
            <a:spAutoFit/>
          </a:bodyPr>
          <a:lstStyle/>
          <a:p>
            <a:r>
              <a:rPr lang="sl-SI" b="0" i="0" dirty="0" smtClean="0">
                <a:effectLst/>
              </a:rPr>
              <a:t>Različne vrste molekul vzburijo različne vrste čutnic na jeziku. Vzburjenje se prenaša v okušalno središče v možganih, kjer razlikujemo različne okuse. </a:t>
            </a:r>
            <a:endParaRPr lang="sl-SI" dirty="0"/>
          </a:p>
        </p:txBody>
      </p:sp>
      <p:sp>
        <p:nvSpPr>
          <p:cNvPr id="11" name="Pravokotnik 10"/>
          <p:cNvSpPr/>
          <p:nvPr/>
        </p:nvSpPr>
        <p:spPr>
          <a:xfrm>
            <a:off x="6714564" y="1024441"/>
            <a:ext cx="3850341" cy="646331"/>
          </a:xfrm>
          <a:prstGeom prst="rect">
            <a:avLst/>
          </a:prstGeom>
        </p:spPr>
        <p:txBody>
          <a:bodyPr wrap="square">
            <a:spAutoFit/>
          </a:bodyPr>
          <a:lstStyle/>
          <a:p>
            <a:r>
              <a:rPr lang="sl-SI" dirty="0">
                <a:solidFill>
                  <a:srgbClr val="222222"/>
                </a:solidFill>
              </a:rPr>
              <a:t>N</a:t>
            </a:r>
            <a:r>
              <a:rPr lang="sl-SI" b="0" i="0" dirty="0" smtClean="0">
                <a:solidFill>
                  <a:srgbClr val="222222"/>
                </a:solidFill>
                <a:effectLst/>
              </a:rPr>
              <a:t>ekateri predeli jezika bolj občutljivi na določen okus od ostalih.</a:t>
            </a:r>
            <a:endParaRPr lang="sl-SI" dirty="0"/>
          </a:p>
        </p:txBody>
      </p:sp>
    </p:spTree>
    <p:extLst>
      <p:ext uri="{BB962C8B-B14F-4D97-AF65-F5344CB8AC3E}">
        <p14:creationId xmlns:p14="http://schemas.microsoft.com/office/powerpoint/2010/main" val="158763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407894" y="420642"/>
            <a:ext cx="3863787" cy="1477328"/>
          </a:xfrm>
          <a:prstGeom prst="rect">
            <a:avLst/>
          </a:prstGeom>
          <a:noFill/>
        </p:spPr>
        <p:txBody>
          <a:bodyPr wrap="square" rtlCol="0">
            <a:spAutoFit/>
          </a:bodyPr>
          <a:lstStyle/>
          <a:p>
            <a:r>
              <a:rPr lang="sl-SI" dirty="0" smtClean="0"/>
              <a:t>Voh in okus sta med seboj povezana. Če nam neka hrana diši, jo bomo z veseljem pojedli, če pa nam ne diši najbolje, je verjetno tudi jesti ne bomo želeli.</a:t>
            </a:r>
            <a:endParaRPr lang="sl-SI" dirty="0"/>
          </a:p>
        </p:txBody>
      </p:sp>
      <p:sp>
        <p:nvSpPr>
          <p:cNvPr id="3" name="PoljeZBesedilom 2"/>
          <p:cNvSpPr txBox="1"/>
          <p:nvPr/>
        </p:nvSpPr>
        <p:spPr>
          <a:xfrm>
            <a:off x="5732929" y="1376083"/>
            <a:ext cx="3612777" cy="646331"/>
          </a:xfrm>
          <a:prstGeom prst="rect">
            <a:avLst/>
          </a:prstGeom>
          <a:noFill/>
        </p:spPr>
        <p:txBody>
          <a:bodyPr wrap="square" rtlCol="0">
            <a:spAutoFit/>
          </a:bodyPr>
          <a:lstStyle/>
          <a:p>
            <a:r>
              <a:rPr lang="sl-SI" dirty="0" smtClean="0"/>
              <a:t>Ko smo prehlajeni, slabše vohamo in slabše </a:t>
            </a:r>
            <a:r>
              <a:rPr lang="sl-SI" b="1" dirty="0" smtClean="0"/>
              <a:t>okušamo</a:t>
            </a:r>
            <a:r>
              <a:rPr lang="sl-SI" dirty="0" smtClean="0"/>
              <a:t>.</a:t>
            </a:r>
            <a:endParaRPr lang="sl-SI" dirty="0"/>
          </a:p>
        </p:txBody>
      </p:sp>
      <p:sp>
        <p:nvSpPr>
          <p:cNvPr id="4" name="PoljeZBesedilom 3"/>
          <p:cNvSpPr txBox="1"/>
          <p:nvPr/>
        </p:nvSpPr>
        <p:spPr>
          <a:xfrm>
            <a:off x="407894" y="2357718"/>
            <a:ext cx="3944471" cy="369332"/>
          </a:xfrm>
          <a:prstGeom prst="rect">
            <a:avLst/>
          </a:prstGeom>
          <a:noFill/>
        </p:spPr>
        <p:txBody>
          <a:bodyPr wrap="square" rtlCol="0">
            <a:spAutoFit/>
          </a:bodyPr>
          <a:lstStyle/>
          <a:p>
            <a:r>
              <a:rPr lang="sl-SI" dirty="0" smtClean="0"/>
              <a:t>Voh pomaga okusu določiti vrsto hrane.</a:t>
            </a:r>
            <a:endParaRPr lang="sl-SI" dirty="0"/>
          </a:p>
        </p:txBody>
      </p:sp>
      <p:sp>
        <p:nvSpPr>
          <p:cNvPr id="5" name="PoljeZBesedilom 4"/>
          <p:cNvSpPr txBox="1"/>
          <p:nvPr/>
        </p:nvSpPr>
        <p:spPr>
          <a:xfrm>
            <a:off x="6082552" y="3177989"/>
            <a:ext cx="4468906" cy="923330"/>
          </a:xfrm>
          <a:prstGeom prst="rect">
            <a:avLst/>
          </a:prstGeom>
          <a:noFill/>
        </p:spPr>
        <p:txBody>
          <a:bodyPr wrap="square" rtlCol="0">
            <a:spAutoFit/>
          </a:bodyPr>
          <a:lstStyle/>
          <a:p>
            <a:r>
              <a:rPr lang="sl-SI" dirty="0" smtClean="0"/>
              <a:t>Kako pa okušamo? Čutnice, ki so na jeziku, zaznajo snovi. Ta dražljaj o nekem okusu, živci prenesejo v možgane. Tako prepoznamo okus.</a:t>
            </a:r>
            <a:endParaRPr lang="sl-SI" dirty="0"/>
          </a:p>
        </p:txBody>
      </p:sp>
      <p:sp>
        <p:nvSpPr>
          <p:cNvPr id="6" name="PoljeZBesedilom 5"/>
          <p:cNvSpPr txBox="1"/>
          <p:nvPr/>
        </p:nvSpPr>
        <p:spPr>
          <a:xfrm>
            <a:off x="914400" y="5072228"/>
            <a:ext cx="6875929" cy="369332"/>
          </a:xfrm>
          <a:prstGeom prst="rect">
            <a:avLst/>
          </a:prstGeom>
          <a:noFill/>
        </p:spPr>
        <p:txBody>
          <a:bodyPr wrap="square" rtlCol="0">
            <a:spAutoFit/>
          </a:bodyPr>
          <a:lstStyle/>
          <a:p>
            <a:r>
              <a:rPr lang="sl-SI" dirty="0" smtClean="0"/>
              <a:t>Tudi tukaj lahko rečemo, da z jezikom okušamo, a z možgani okusimo.</a:t>
            </a:r>
            <a:endParaRPr lang="sl-SI" dirty="0"/>
          </a:p>
        </p:txBody>
      </p:sp>
    </p:spTree>
    <p:extLst>
      <p:ext uri="{BB962C8B-B14F-4D97-AF65-F5344CB8AC3E}">
        <p14:creationId xmlns:p14="http://schemas.microsoft.com/office/powerpoint/2010/main" val="9686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578224" y="488576"/>
            <a:ext cx="6512858" cy="369332"/>
          </a:xfrm>
          <a:prstGeom prst="rect">
            <a:avLst/>
          </a:prstGeom>
          <a:noFill/>
        </p:spPr>
        <p:txBody>
          <a:bodyPr wrap="square" rtlCol="0">
            <a:spAutoFit/>
          </a:bodyPr>
          <a:lstStyle/>
          <a:p>
            <a:r>
              <a:rPr lang="sl-SI" dirty="0" smtClean="0"/>
              <a:t>Naloga.</a:t>
            </a:r>
            <a:endParaRPr lang="sl-SI" dirty="0"/>
          </a:p>
        </p:txBody>
      </p:sp>
      <p:sp>
        <p:nvSpPr>
          <p:cNvPr id="3" name="PoljeZBesedilom 2"/>
          <p:cNvSpPr txBox="1"/>
          <p:nvPr/>
        </p:nvSpPr>
        <p:spPr>
          <a:xfrm>
            <a:off x="555812" y="1044388"/>
            <a:ext cx="8520953" cy="461665"/>
          </a:xfrm>
          <a:prstGeom prst="rect">
            <a:avLst/>
          </a:prstGeom>
          <a:noFill/>
        </p:spPr>
        <p:txBody>
          <a:bodyPr wrap="square" rtlCol="0">
            <a:spAutoFit/>
          </a:bodyPr>
          <a:lstStyle/>
          <a:p>
            <a:r>
              <a:rPr lang="sl-SI" dirty="0" smtClean="0"/>
              <a:t>V zvezek zapiši naslov: </a:t>
            </a:r>
            <a:r>
              <a:rPr lang="sl-SI" sz="2400" b="1" dirty="0" smtClean="0">
                <a:solidFill>
                  <a:srgbClr val="FF0000"/>
                </a:solidFill>
              </a:rPr>
              <a:t>KAKO VOHAMO IN OKUŠAMO?</a:t>
            </a:r>
            <a:endParaRPr lang="sl-SI" sz="2400" b="1" dirty="0">
              <a:solidFill>
                <a:srgbClr val="FF0000"/>
              </a:solidFill>
            </a:endParaRPr>
          </a:p>
        </p:txBody>
      </p:sp>
      <p:sp>
        <p:nvSpPr>
          <p:cNvPr id="5" name="Pravokotnik 4"/>
          <p:cNvSpPr/>
          <p:nvPr/>
        </p:nvSpPr>
        <p:spPr>
          <a:xfrm>
            <a:off x="6134100" y="6116550"/>
            <a:ext cx="5291962" cy="369332"/>
          </a:xfrm>
          <a:prstGeom prst="rect">
            <a:avLst/>
          </a:prstGeom>
        </p:spPr>
        <p:txBody>
          <a:bodyPr wrap="none">
            <a:spAutoFit/>
          </a:bodyPr>
          <a:lstStyle/>
          <a:p>
            <a:r>
              <a:rPr lang="sl-SI" dirty="0" smtClean="0">
                <a:hlinkClick r:id="rId2"/>
              </a:rPr>
              <a:t>https://www.thatquiz.org/sl/practicetest?1y5iqgix802i</a:t>
            </a:r>
            <a:endParaRPr lang="sl-SI" dirty="0"/>
          </a:p>
        </p:txBody>
      </p:sp>
      <p:sp>
        <p:nvSpPr>
          <p:cNvPr id="6" name="PoljeZBesedilom 5"/>
          <p:cNvSpPr txBox="1"/>
          <p:nvPr/>
        </p:nvSpPr>
        <p:spPr>
          <a:xfrm>
            <a:off x="515471" y="1600201"/>
            <a:ext cx="10130118" cy="646331"/>
          </a:xfrm>
          <a:prstGeom prst="rect">
            <a:avLst/>
          </a:prstGeom>
          <a:noFill/>
        </p:spPr>
        <p:txBody>
          <a:bodyPr wrap="square" rtlCol="0">
            <a:spAutoFit/>
          </a:bodyPr>
          <a:lstStyle/>
          <a:p>
            <a:r>
              <a:rPr lang="sl-SI" dirty="0" smtClean="0"/>
              <a:t>Sposobnost, da zaznamo vonjave, je VOH. To nam omogoča organ NOS. Z njim pa lahko zaznamo prijetne in manj prijetne VONJAVE.</a:t>
            </a:r>
            <a:endParaRPr lang="sl-SI" dirty="0"/>
          </a:p>
        </p:txBody>
      </p:sp>
      <p:sp>
        <p:nvSpPr>
          <p:cNvPr id="7" name="PoljeZBesedilom 6"/>
          <p:cNvSpPr txBox="1"/>
          <p:nvPr/>
        </p:nvSpPr>
        <p:spPr>
          <a:xfrm>
            <a:off x="515471" y="2467335"/>
            <a:ext cx="10470776" cy="923330"/>
          </a:xfrm>
          <a:prstGeom prst="rect">
            <a:avLst/>
          </a:prstGeom>
          <a:noFill/>
        </p:spPr>
        <p:txBody>
          <a:bodyPr wrap="square" rtlCol="0">
            <a:spAutoFit/>
          </a:bodyPr>
          <a:lstStyle/>
          <a:p>
            <a:r>
              <a:rPr lang="sl-SI" dirty="0" smtClean="0"/>
              <a:t>Kako pa vohamo?</a:t>
            </a:r>
          </a:p>
          <a:p>
            <a:r>
              <a:rPr lang="sl-SI" dirty="0" smtClean="0"/>
              <a:t>V nosu imamo polno ČUTNIC, ki zaznavajo snovi v zraku. Te čutnice same prenesejo informacijo do možganov. </a:t>
            </a:r>
          </a:p>
          <a:p>
            <a:r>
              <a:rPr lang="sl-SI" dirty="0" smtClean="0"/>
              <a:t>Ponovno lahko rečemo, da z </a:t>
            </a:r>
            <a:r>
              <a:rPr lang="sl-SI" b="1" dirty="0" smtClean="0"/>
              <a:t>nosom vohamo</a:t>
            </a:r>
            <a:r>
              <a:rPr lang="sl-SI" dirty="0" smtClean="0"/>
              <a:t>, z </a:t>
            </a:r>
            <a:r>
              <a:rPr lang="sl-SI" b="1" dirty="0" smtClean="0"/>
              <a:t>možgani pa zavohamo oz. prepoznamo vonj</a:t>
            </a:r>
            <a:r>
              <a:rPr lang="sl-SI" dirty="0" smtClean="0"/>
              <a:t>.</a:t>
            </a:r>
            <a:endParaRPr lang="sl-SI" dirty="0"/>
          </a:p>
        </p:txBody>
      </p:sp>
      <p:sp>
        <p:nvSpPr>
          <p:cNvPr id="8" name="PoljeZBesedilom 7"/>
          <p:cNvSpPr txBox="1"/>
          <p:nvPr/>
        </p:nvSpPr>
        <p:spPr>
          <a:xfrm>
            <a:off x="555812" y="3872753"/>
            <a:ext cx="11497235" cy="923330"/>
          </a:xfrm>
          <a:prstGeom prst="rect">
            <a:avLst/>
          </a:prstGeom>
          <a:noFill/>
        </p:spPr>
        <p:txBody>
          <a:bodyPr wrap="square" rtlCol="0">
            <a:spAutoFit/>
          </a:bodyPr>
          <a:lstStyle/>
          <a:p>
            <a:r>
              <a:rPr lang="sl-SI" dirty="0" smtClean="0"/>
              <a:t>Okušamo z </a:t>
            </a:r>
            <a:r>
              <a:rPr lang="sl-SI" b="1" dirty="0" smtClean="0"/>
              <a:t>JEZIKOM</a:t>
            </a:r>
            <a:r>
              <a:rPr lang="sl-SI" dirty="0" smtClean="0"/>
              <a:t>. Okušamo različne okuse: sladko, kislo, slano in grenko.</a:t>
            </a:r>
            <a:r>
              <a:rPr lang="sl-SI" b="0" i="0" dirty="0" smtClean="0">
                <a:effectLst/>
              </a:rPr>
              <a:t> Jezik služi kot čutilo za okus, pomaga pa tudi pri žvečenju hrane ter pogovarjanju.</a:t>
            </a:r>
            <a:endParaRPr lang="sl-SI" dirty="0" smtClean="0"/>
          </a:p>
          <a:p>
            <a:r>
              <a:rPr lang="sl-SI" dirty="0" smtClean="0"/>
              <a:t> </a:t>
            </a:r>
            <a:endParaRPr lang="sl-SI" dirty="0"/>
          </a:p>
        </p:txBody>
      </p:sp>
      <p:sp>
        <p:nvSpPr>
          <p:cNvPr id="10" name="PoljeZBesedilom 9"/>
          <p:cNvSpPr txBox="1"/>
          <p:nvPr/>
        </p:nvSpPr>
        <p:spPr>
          <a:xfrm>
            <a:off x="578224" y="4621307"/>
            <a:ext cx="11111752" cy="646331"/>
          </a:xfrm>
          <a:prstGeom prst="rect">
            <a:avLst/>
          </a:prstGeom>
          <a:noFill/>
        </p:spPr>
        <p:txBody>
          <a:bodyPr wrap="square" rtlCol="0">
            <a:spAutoFit/>
          </a:bodyPr>
          <a:lstStyle/>
          <a:p>
            <a:r>
              <a:rPr lang="sl-SI" dirty="0" smtClean="0"/>
              <a:t>Kako pa okušamo? </a:t>
            </a:r>
          </a:p>
          <a:p>
            <a:r>
              <a:rPr lang="sl-SI" dirty="0" smtClean="0"/>
              <a:t>Čutnice, ki so na jeziku, zaznajo snovi. Ta dražljaj o nekem okusu, živci prenesejo v možgane. Tako prepoznamo okus.</a:t>
            </a:r>
            <a:endParaRPr lang="sl-SI" dirty="0"/>
          </a:p>
        </p:txBody>
      </p:sp>
      <p:sp>
        <p:nvSpPr>
          <p:cNvPr id="11" name="PoljeZBesedilom 10"/>
          <p:cNvSpPr txBox="1"/>
          <p:nvPr/>
        </p:nvSpPr>
        <p:spPr>
          <a:xfrm>
            <a:off x="578224" y="5403922"/>
            <a:ext cx="6875929" cy="369332"/>
          </a:xfrm>
          <a:prstGeom prst="rect">
            <a:avLst/>
          </a:prstGeom>
          <a:noFill/>
        </p:spPr>
        <p:txBody>
          <a:bodyPr wrap="square" rtlCol="0">
            <a:spAutoFit/>
          </a:bodyPr>
          <a:lstStyle/>
          <a:p>
            <a:r>
              <a:rPr lang="sl-SI" dirty="0" smtClean="0"/>
              <a:t>Tudi tukaj lahko rečemo, da z </a:t>
            </a:r>
            <a:r>
              <a:rPr lang="sl-SI" b="1" dirty="0" smtClean="0"/>
              <a:t>jezikom okušamo</a:t>
            </a:r>
            <a:r>
              <a:rPr lang="sl-SI" dirty="0" smtClean="0"/>
              <a:t>, a z </a:t>
            </a:r>
            <a:r>
              <a:rPr lang="sl-SI" b="1" dirty="0" smtClean="0"/>
              <a:t>možgani okusimo</a:t>
            </a:r>
            <a:r>
              <a:rPr lang="sl-SI" dirty="0" smtClean="0"/>
              <a:t>.</a:t>
            </a:r>
            <a:endParaRPr lang="sl-SI" dirty="0"/>
          </a:p>
        </p:txBody>
      </p:sp>
      <p:sp>
        <p:nvSpPr>
          <p:cNvPr id="12" name="PoljeZBesedilom 11"/>
          <p:cNvSpPr txBox="1"/>
          <p:nvPr/>
        </p:nvSpPr>
        <p:spPr>
          <a:xfrm>
            <a:off x="515471" y="6139003"/>
            <a:ext cx="5952564" cy="369332"/>
          </a:xfrm>
          <a:prstGeom prst="rect">
            <a:avLst/>
          </a:prstGeom>
          <a:noFill/>
        </p:spPr>
        <p:txBody>
          <a:bodyPr wrap="square" rtlCol="0">
            <a:spAutoFit/>
          </a:bodyPr>
          <a:lstStyle/>
          <a:p>
            <a:r>
              <a:rPr lang="sl-SI" dirty="0" smtClean="0"/>
              <a:t>Svoje znanje o čutilih lahko preizkusiš s kvizom na povezavi:</a:t>
            </a:r>
            <a:endParaRPr lang="sl-SI" dirty="0"/>
          </a:p>
        </p:txBody>
      </p:sp>
    </p:spTree>
    <p:extLst>
      <p:ext uri="{BB962C8B-B14F-4D97-AF65-F5344CB8AC3E}">
        <p14:creationId xmlns:p14="http://schemas.microsoft.com/office/powerpoint/2010/main" val="25401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Happy Smiley Emoticon Face Cartoon Royalty Free Cliparts, Vector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6741" y="5070808"/>
            <a:ext cx="1569545" cy="1252014"/>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479612" y="340659"/>
            <a:ext cx="11308976" cy="369332"/>
          </a:xfrm>
          <a:prstGeom prst="rect">
            <a:avLst/>
          </a:prstGeom>
          <a:noFill/>
        </p:spPr>
        <p:txBody>
          <a:bodyPr wrap="square" rtlCol="0">
            <a:spAutoFit/>
          </a:bodyPr>
          <a:lstStyle/>
          <a:p>
            <a:r>
              <a:rPr lang="sl-SI" dirty="0" smtClean="0"/>
              <a:t>Možgani pa nam včasih tudi kakšno zagodejo. </a:t>
            </a:r>
            <a:r>
              <a:rPr lang="sl-SI" dirty="0" smtClean="0">
                <a:sym typeface="Wingdings" panose="05000000000000000000" pitchFamily="2" charset="2"/>
              </a:rPr>
              <a:t></a:t>
            </a:r>
            <a:endParaRPr lang="sl-SI" dirty="0"/>
          </a:p>
        </p:txBody>
      </p:sp>
      <p:sp>
        <p:nvSpPr>
          <p:cNvPr id="3" name="PoljeZBesedilom 2"/>
          <p:cNvSpPr txBox="1"/>
          <p:nvPr/>
        </p:nvSpPr>
        <p:spPr>
          <a:xfrm>
            <a:off x="457200" y="1008529"/>
            <a:ext cx="8579224" cy="369332"/>
          </a:xfrm>
          <a:prstGeom prst="rect">
            <a:avLst/>
          </a:prstGeom>
          <a:noFill/>
        </p:spPr>
        <p:txBody>
          <a:bodyPr wrap="square" rtlCol="0">
            <a:spAutoFit/>
          </a:bodyPr>
          <a:lstStyle/>
          <a:p>
            <a:r>
              <a:rPr lang="sl-SI" dirty="0" smtClean="0"/>
              <a:t>Kaj vidiš na slikah?</a:t>
            </a:r>
            <a:endParaRPr lang="sl-SI" dirty="0"/>
          </a:p>
        </p:txBody>
      </p:sp>
      <p:pic>
        <p:nvPicPr>
          <p:cNvPr id="5122" name="Picture 2" descr="Forum - iluzije-vidne prev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81" y="1505230"/>
            <a:ext cx="4762500" cy="32099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orum - Optične prev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622" y="147918"/>
            <a:ext cx="24288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p:cNvPicPr>
            <a:picLocks noChangeAspect="1"/>
          </p:cNvPicPr>
          <p:nvPr/>
        </p:nvPicPr>
        <p:blipFill>
          <a:blip r:embed="rId5"/>
          <a:stretch>
            <a:fillRect/>
          </a:stretch>
        </p:blipFill>
        <p:spPr>
          <a:xfrm>
            <a:off x="9036424" y="524155"/>
            <a:ext cx="2324100" cy="1962150"/>
          </a:xfrm>
          <a:prstGeom prst="rect">
            <a:avLst/>
          </a:prstGeom>
        </p:spPr>
      </p:pic>
      <p:pic>
        <p:nvPicPr>
          <p:cNvPr id="5128" name="Picture 8" descr="OPTIČNE PREV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7127" y="3773241"/>
            <a:ext cx="5066367" cy="2454513"/>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p:cNvSpPr txBox="1"/>
          <p:nvPr/>
        </p:nvSpPr>
        <p:spPr>
          <a:xfrm>
            <a:off x="479613" y="4540624"/>
            <a:ext cx="2362200" cy="369332"/>
          </a:xfrm>
          <a:prstGeom prst="rect">
            <a:avLst/>
          </a:prstGeom>
          <a:noFill/>
        </p:spPr>
        <p:txBody>
          <a:bodyPr wrap="square" rtlCol="0">
            <a:spAutoFit/>
          </a:bodyPr>
          <a:lstStyle/>
          <a:p>
            <a:r>
              <a:rPr lang="sl-SI" dirty="0" smtClean="0"/>
              <a:t>Glavo race ali zajca?</a:t>
            </a:r>
            <a:endParaRPr lang="sl-SI" dirty="0"/>
          </a:p>
        </p:txBody>
      </p:sp>
      <p:sp>
        <p:nvSpPr>
          <p:cNvPr id="11" name="PoljeZBesedilom 10"/>
          <p:cNvSpPr txBox="1"/>
          <p:nvPr/>
        </p:nvSpPr>
        <p:spPr>
          <a:xfrm>
            <a:off x="5628528" y="3049341"/>
            <a:ext cx="3098613" cy="646331"/>
          </a:xfrm>
          <a:prstGeom prst="rect">
            <a:avLst/>
          </a:prstGeom>
          <a:noFill/>
        </p:spPr>
        <p:txBody>
          <a:bodyPr wrap="square" rtlCol="0">
            <a:spAutoFit/>
          </a:bodyPr>
          <a:lstStyle/>
          <a:p>
            <a:r>
              <a:rPr lang="sl-SI" dirty="0" smtClean="0"/>
              <a:t>Starejšo gospo ali mlado damo?</a:t>
            </a:r>
            <a:endParaRPr lang="sl-SI" dirty="0"/>
          </a:p>
        </p:txBody>
      </p:sp>
      <p:sp>
        <p:nvSpPr>
          <p:cNvPr id="12" name="PoljeZBesedilom 11"/>
          <p:cNvSpPr txBox="1"/>
          <p:nvPr/>
        </p:nvSpPr>
        <p:spPr>
          <a:xfrm>
            <a:off x="8888506" y="2575775"/>
            <a:ext cx="3097305" cy="646331"/>
          </a:xfrm>
          <a:prstGeom prst="rect">
            <a:avLst/>
          </a:prstGeom>
          <a:noFill/>
        </p:spPr>
        <p:txBody>
          <a:bodyPr wrap="square" rtlCol="0">
            <a:spAutoFit/>
          </a:bodyPr>
          <a:lstStyle/>
          <a:p>
            <a:r>
              <a:rPr lang="sl-SI" dirty="0" smtClean="0"/>
              <a:t>Kozarec ali dva obraza, ki se gledata?</a:t>
            </a:r>
            <a:endParaRPr lang="sl-SI" dirty="0"/>
          </a:p>
        </p:txBody>
      </p:sp>
      <p:sp>
        <p:nvSpPr>
          <p:cNvPr id="13" name="PoljeZBesedilom 12"/>
          <p:cNvSpPr txBox="1"/>
          <p:nvPr/>
        </p:nvSpPr>
        <p:spPr>
          <a:xfrm>
            <a:off x="5926603" y="6174445"/>
            <a:ext cx="4927414" cy="369332"/>
          </a:xfrm>
          <a:prstGeom prst="rect">
            <a:avLst/>
          </a:prstGeom>
          <a:noFill/>
        </p:spPr>
        <p:txBody>
          <a:bodyPr wrap="square" rtlCol="0">
            <a:spAutoFit/>
          </a:bodyPr>
          <a:lstStyle/>
          <a:p>
            <a:r>
              <a:rPr lang="sl-SI" dirty="0" smtClean="0"/>
              <a:t>Kateri gospod je najvišji?</a:t>
            </a:r>
            <a:endParaRPr lang="sl-SI" dirty="0"/>
          </a:p>
        </p:txBody>
      </p:sp>
      <p:sp>
        <p:nvSpPr>
          <p:cNvPr id="8" name="PoljeZBesedilom 7"/>
          <p:cNvSpPr txBox="1"/>
          <p:nvPr/>
        </p:nvSpPr>
        <p:spPr>
          <a:xfrm>
            <a:off x="542364" y="5373650"/>
            <a:ext cx="4876800" cy="646331"/>
          </a:xfrm>
          <a:prstGeom prst="rect">
            <a:avLst/>
          </a:prstGeom>
          <a:noFill/>
        </p:spPr>
        <p:txBody>
          <a:bodyPr wrap="square" rtlCol="0">
            <a:spAutoFit/>
          </a:bodyPr>
          <a:lstStyle/>
          <a:p>
            <a:r>
              <a:rPr lang="sl-SI" dirty="0" smtClean="0"/>
              <a:t>To so OPTIČNE PREVARE ali ILUZIJE. </a:t>
            </a:r>
          </a:p>
          <a:p>
            <a:r>
              <a:rPr lang="sl-SI" dirty="0" smtClean="0"/>
              <a:t>Še sam lahko narediš optično prevaro.</a:t>
            </a:r>
            <a:endParaRPr lang="sl-SI" dirty="0"/>
          </a:p>
        </p:txBody>
      </p:sp>
    </p:spTree>
    <p:extLst>
      <p:ext uri="{BB962C8B-B14F-4D97-AF65-F5344CB8AC3E}">
        <p14:creationId xmlns:p14="http://schemas.microsoft.com/office/powerpoint/2010/main" val="367051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1" grpId="0"/>
      <p:bldP spid="12" grpId="0"/>
      <p:bldP spid="13"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466165" y="820271"/>
            <a:ext cx="4607859" cy="369332"/>
          </a:xfrm>
          <a:prstGeom prst="rect">
            <a:avLst/>
          </a:prstGeom>
          <a:noFill/>
        </p:spPr>
        <p:txBody>
          <a:bodyPr wrap="square" rtlCol="0">
            <a:spAutoFit/>
          </a:bodyPr>
          <a:lstStyle/>
          <a:p>
            <a:r>
              <a:rPr lang="sl-SI" dirty="0" smtClean="0"/>
              <a:t>1. Na list papirja s svinčnikom obriši svojo roko.</a:t>
            </a:r>
            <a:endParaRPr lang="sl-SI" dirty="0"/>
          </a:p>
        </p:txBody>
      </p:sp>
      <p:pic>
        <p:nvPicPr>
          <p:cNvPr id="3" name="Slika 2"/>
          <p:cNvPicPr>
            <a:picLocks noChangeAspect="1"/>
          </p:cNvPicPr>
          <p:nvPr/>
        </p:nvPicPr>
        <p:blipFill>
          <a:blip r:embed="rId2"/>
          <a:stretch>
            <a:fillRect/>
          </a:stretch>
        </p:blipFill>
        <p:spPr>
          <a:xfrm>
            <a:off x="624447" y="1299883"/>
            <a:ext cx="3589465" cy="2127996"/>
          </a:xfrm>
          <a:prstGeom prst="rect">
            <a:avLst/>
          </a:prstGeom>
        </p:spPr>
      </p:pic>
      <p:sp>
        <p:nvSpPr>
          <p:cNvPr id="4" name="PoljeZBesedilom 3"/>
          <p:cNvSpPr txBox="1"/>
          <p:nvPr/>
        </p:nvSpPr>
        <p:spPr>
          <a:xfrm>
            <a:off x="506506" y="340659"/>
            <a:ext cx="11192435" cy="369332"/>
          </a:xfrm>
          <a:prstGeom prst="rect">
            <a:avLst/>
          </a:prstGeom>
          <a:noFill/>
        </p:spPr>
        <p:txBody>
          <a:bodyPr wrap="square" rtlCol="0">
            <a:spAutoFit/>
          </a:bodyPr>
          <a:lstStyle/>
          <a:p>
            <a:r>
              <a:rPr lang="sl-SI" dirty="0" smtClean="0"/>
              <a:t>Potrebuješ: list papirja, svinčnik in različne flomastre.</a:t>
            </a:r>
            <a:endParaRPr lang="sl-SI" dirty="0"/>
          </a:p>
        </p:txBody>
      </p:sp>
      <p:sp>
        <p:nvSpPr>
          <p:cNvPr id="5" name="PoljeZBesedilom 4"/>
          <p:cNvSpPr txBox="1"/>
          <p:nvPr/>
        </p:nvSpPr>
        <p:spPr>
          <a:xfrm>
            <a:off x="5741894" y="820271"/>
            <a:ext cx="5508811" cy="369332"/>
          </a:xfrm>
          <a:prstGeom prst="rect">
            <a:avLst/>
          </a:prstGeom>
          <a:noFill/>
        </p:spPr>
        <p:txBody>
          <a:bodyPr wrap="square" rtlCol="0">
            <a:spAutoFit/>
          </a:bodyPr>
          <a:lstStyle/>
          <a:p>
            <a:r>
              <a:rPr lang="sl-SI" dirty="0" smtClean="0"/>
              <a:t>2. S črnim flomastrom nariši črte, kot kaže primer.</a:t>
            </a:r>
            <a:endParaRPr lang="sl-SI" dirty="0"/>
          </a:p>
        </p:txBody>
      </p:sp>
      <p:sp>
        <p:nvSpPr>
          <p:cNvPr id="10" name="PoljeZBesedilom 9"/>
          <p:cNvSpPr txBox="1"/>
          <p:nvPr/>
        </p:nvSpPr>
        <p:spPr>
          <a:xfrm>
            <a:off x="564776" y="4065494"/>
            <a:ext cx="2770095" cy="646331"/>
          </a:xfrm>
          <a:prstGeom prst="rect">
            <a:avLst/>
          </a:prstGeom>
          <a:noFill/>
        </p:spPr>
        <p:txBody>
          <a:bodyPr wrap="square" rtlCol="0">
            <a:spAutoFit/>
          </a:bodyPr>
          <a:lstStyle/>
          <a:p>
            <a:r>
              <a:rPr lang="sl-SI" dirty="0" smtClean="0"/>
              <a:t>3. Določi si zaporedje barv in roko lepo pobarvaj.</a:t>
            </a:r>
            <a:endParaRPr lang="sl-SI" dirty="0"/>
          </a:p>
        </p:txBody>
      </p:sp>
      <p:pic>
        <p:nvPicPr>
          <p:cNvPr id="11" name="Slika 10"/>
          <p:cNvPicPr>
            <a:picLocks noChangeAspect="1"/>
          </p:cNvPicPr>
          <p:nvPr/>
        </p:nvPicPr>
        <p:blipFill>
          <a:blip r:embed="rId3"/>
          <a:stretch>
            <a:fillRect/>
          </a:stretch>
        </p:blipFill>
        <p:spPr>
          <a:xfrm>
            <a:off x="3261946" y="3742763"/>
            <a:ext cx="2356617" cy="2782997"/>
          </a:xfrm>
          <a:prstGeom prst="rect">
            <a:avLst/>
          </a:prstGeom>
        </p:spPr>
      </p:pic>
      <p:pic>
        <p:nvPicPr>
          <p:cNvPr id="12" name="Slika 11"/>
          <p:cNvPicPr>
            <a:picLocks noChangeAspect="1"/>
          </p:cNvPicPr>
          <p:nvPr/>
        </p:nvPicPr>
        <p:blipFill>
          <a:blip r:embed="rId4"/>
          <a:stretch>
            <a:fillRect/>
          </a:stretch>
        </p:blipFill>
        <p:spPr>
          <a:xfrm>
            <a:off x="6130257" y="4529005"/>
            <a:ext cx="1938308" cy="1954910"/>
          </a:xfrm>
          <a:prstGeom prst="rect">
            <a:avLst/>
          </a:prstGeom>
        </p:spPr>
      </p:pic>
      <p:sp>
        <p:nvSpPr>
          <p:cNvPr id="13" name="PoljeZBesedilom 12"/>
          <p:cNvSpPr txBox="1"/>
          <p:nvPr/>
        </p:nvSpPr>
        <p:spPr>
          <a:xfrm>
            <a:off x="5883088" y="3465329"/>
            <a:ext cx="2613211" cy="923330"/>
          </a:xfrm>
          <a:prstGeom prst="rect">
            <a:avLst/>
          </a:prstGeom>
          <a:noFill/>
        </p:spPr>
        <p:txBody>
          <a:bodyPr wrap="square" rtlCol="0">
            <a:spAutoFit/>
          </a:bodyPr>
          <a:lstStyle/>
          <a:p>
            <a:r>
              <a:rPr lang="sl-SI" dirty="0" smtClean="0"/>
              <a:t>Lahko pa poskusiš in narišeš kakšno drugo obliko. Možno je vse. </a:t>
            </a:r>
            <a:r>
              <a:rPr lang="sl-SI" dirty="0" smtClean="0">
                <a:sym typeface="Wingdings" panose="05000000000000000000" pitchFamily="2" charset="2"/>
              </a:rPr>
              <a:t></a:t>
            </a:r>
            <a:endParaRPr lang="sl-SI" dirty="0"/>
          </a:p>
        </p:txBody>
      </p:sp>
      <p:pic>
        <p:nvPicPr>
          <p:cNvPr id="8194" name="Picture 2" descr="Lines forming a three-dimensional tr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5733" y="3668260"/>
            <a:ext cx="2028825" cy="2857500"/>
          </a:xfrm>
          <a:prstGeom prst="rect">
            <a:avLst/>
          </a:prstGeom>
          <a:noFill/>
          <a:extLst>
            <a:ext uri="{909E8E84-426E-40DD-AFC4-6F175D3DCCD1}">
              <a14:hiddenFill xmlns:a14="http://schemas.microsoft.com/office/drawing/2010/main">
                <a:solidFill>
                  <a:srgbClr val="FFFFFF"/>
                </a:solidFill>
              </a14:hiddenFill>
            </a:ext>
          </a:extLst>
        </p:spPr>
      </p:pic>
      <p:sp>
        <p:nvSpPr>
          <p:cNvPr id="14" name="PoljeZBesedilom 13"/>
          <p:cNvSpPr txBox="1"/>
          <p:nvPr/>
        </p:nvSpPr>
        <p:spPr>
          <a:xfrm>
            <a:off x="10578352" y="3841376"/>
            <a:ext cx="1456765" cy="2308324"/>
          </a:xfrm>
          <a:prstGeom prst="rect">
            <a:avLst/>
          </a:prstGeom>
          <a:noFill/>
        </p:spPr>
        <p:txBody>
          <a:bodyPr wrap="square" rtlCol="0">
            <a:spAutoFit/>
          </a:bodyPr>
          <a:lstStyle/>
          <a:p>
            <a:r>
              <a:rPr lang="sl-SI" sz="1200" dirty="0" err="1" smtClean="0"/>
              <a:t>Pssst</a:t>
            </a:r>
            <a:r>
              <a:rPr lang="sl-SI" sz="1200" dirty="0" smtClean="0"/>
              <a:t>…. Morda se v tej optični prevari poskusijo tudi tvoji starši. </a:t>
            </a:r>
            <a:r>
              <a:rPr lang="sl-SI" sz="1200" dirty="0" smtClean="0">
                <a:sym typeface="Wingdings" panose="05000000000000000000" pitchFamily="2" charset="2"/>
              </a:rPr>
              <a:t>  </a:t>
            </a:r>
            <a:endParaRPr lang="sl-SI" sz="1200" dirty="0" smtClean="0"/>
          </a:p>
          <a:p>
            <a:endParaRPr lang="sl-SI" sz="1200" dirty="0"/>
          </a:p>
          <a:p>
            <a:endParaRPr lang="sl-SI" sz="1200" dirty="0" smtClean="0"/>
          </a:p>
          <a:p>
            <a:r>
              <a:rPr lang="sl-SI" sz="1200" dirty="0" smtClean="0"/>
              <a:t>Jaz bom, iz radovednosti, narisala eno optično prevaro. Jutri ti jo pošljem po elektronski pošti </a:t>
            </a:r>
            <a:r>
              <a:rPr lang="sl-SI" sz="1200" dirty="0" smtClean="0">
                <a:sym typeface="Wingdings" panose="05000000000000000000" pitchFamily="2" charset="2"/>
              </a:rPr>
              <a:t></a:t>
            </a:r>
            <a:endParaRPr lang="sl-SI" sz="1200" dirty="0"/>
          </a:p>
        </p:txBody>
      </p:sp>
      <p:pic>
        <p:nvPicPr>
          <p:cNvPr id="15" name="Slika 14"/>
          <p:cNvPicPr>
            <a:picLocks noChangeAspect="1"/>
          </p:cNvPicPr>
          <p:nvPr/>
        </p:nvPicPr>
        <p:blipFill>
          <a:blip r:embed="rId6"/>
          <a:stretch>
            <a:fillRect/>
          </a:stretch>
        </p:blipFill>
        <p:spPr>
          <a:xfrm>
            <a:off x="5074024" y="1222426"/>
            <a:ext cx="6562725" cy="1885950"/>
          </a:xfrm>
          <a:prstGeom prst="rect">
            <a:avLst/>
          </a:prstGeom>
        </p:spPr>
      </p:pic>
    </p:spTree>
    <p:extLst>
      <p:ext uri="{BB962C8B-B14F-4D97-AF65-F5344CB8AC3E}">
        <p14:creationId xmlns:p14="http://schemas.microsoft.com/office/powerpoint/2010/main" val="388169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0" grpId="0"/>
      <p:bldP spid="13" grpId="0"/>
      <p:bldP spid="14" grpId="0"/>
    </p:bld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760</Words>
  <Application>Microsoft Office PowerPoint</Application>
  <PresentationFormat>Širokozaslonsko</PresentationFormat>
  <Paragraphs>63</Paragraphs>
  <Slides>8</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8</vt:i4>
      </vt:variant>
    </vt:vector>
  </HeadingPairs>
  <TitlesOfParts>
    <vt:vector size="13" baseType="lpstr">
      <vt:lpstr>Arial</vt:lpstr>
      <vt:lpstr>Calibri</vt:lpstr>
      <vt:lpstr>Calibri Light</vt:lpstr>
      <vt:lpstr>Wingdings</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Ignac</dc:creator>
  <cp:lastModifiedBy>Ignac</cp:lastModifiedBy>
  <cp:revision>13</cp:revision>
  <dcterms:created xsi:type="dcterms:W3CDTF">2020-04-02T10:17:36Z</dcterms:created>
  <dcterms:modified xsi:type="dcterms:W3CDTF">2020-04-02T14:50:15Z</dcterms:modified>
</cp:coreProperties>
</file>