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59" r:id="rId8"/>
    <p:sldId id="263" r:id="rId9"/>
    <p:sldId id="264" r:id="rId10"/>
    <p:sldId id="265" r:id="rId1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B3A25A5A-5861-4FDC-BF22-14F7D7E4BCDB}" type="datetimeFigureOut">
              <a:rPr lang="sl-SI" smtClean="0"/>
              <a:t>13. 05. 2020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CD08C27-7F02-4540-8D5A-C07500057195}" type="slidenum">
              <a:rPr lang="sl-SI" smtClean="0"/>
              <a:t>‹#›</a:t>
            </a:fld>
            <a:endParaRPr lang="sl-SI"/>
          </a:p>
        </p:txBody>
      </p:sp>
    </p:spTree>
    <p:extLst>
      <p:ext uri="{BB962C8B-B14F-4D97-AF65-F5344CB8AC3E}">
        <p14:creationId xmlns:p14="http://schemas.microsoft.com/office/powerpoint/2010/main" val="1890403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B3A25A5A-5861-4FDC-BF22-14F7D7E4BCDB}" type="datetimeFigureOut">
              <a:rPr lang="sl-SI" smtClean="0"/>
              <a:t>13. 05. 2020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CD08C27-7F02-4540-8D5A-C07500057195}" type="slidenum">
              <a:rPr lang="sl-SI" smtClean="0"/>
              <a:t>‹#›</a:t>
            </a:fld>
            <a:endParaRPr lang="sl-SI"/>
          </a:p>
        </p:txBody>
      </p:sp>
    </p:spTree>
    <p:extLst>
      <p:ext uri="{BB962C8B-B14F-4D97-AF65-F5344CB8AC3E}">
        <p14:creationId xmlns:p14="http://schemas.microsoft.com/office/powerpoint/2010/main" val="2190033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B3A25A5A-5861-4FDC-BF22-14F7D7E4BCDB}" type="datetimeFigureOut">
              <a:rPr lang="sl-SI" smtClean="0"/>
              <a:t>13. 05. 2020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CD08C27-7F02-4540-8D5A-C07500057195}" type="slidenum">
              <a:rPr lang="sl-SI" smtClean="0"/>
              <a:t>‹#›</a:t>
            </a:fld>
            <a:endParaRPr lang="sl-SI"/>
          </a:p>
        </p:txBody>
      </p:sp>
    </p:spTree>
    <p:extLst>
      <p:ext uri="{BB962C8B-B14F-4D97-AF65-F5344CB8AC3E}">
        <p14:creationId xmlns:p14="http://schemas.microsoft.com/office/powerpoint/2010/main" val="4198032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B3A25A5A-5861-4FDC-BF22-14F7D7E4BCDB}" type="datetimeFigureOut">
              <a:rPr lang="sl-SI" smtClean="0"/>
              <a:t>13. 05. 2020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CD08C27-7F02-4540-8D5A-C07500057195}" type="slidenum">
              <a:rPr lang="sl-SI" smtClean="0"/>
              <a:t>‹#›</a:t>
            </a:fld>
            <a:endParaRPr lang="sl-SI"/>
          </a:p>
        </p:txBody>
      </p:sp>
    </p:spTree>
    <p:extLst>
      <p:ext uri="{BB962C8B-B14F-4D97-AF65-F5344CB8AC3E}">
        <p14:creationId xmlns:p14="http://schemas.microsoft.com/office/powerpoint/2010/main" val="892902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B3A25A5A-5861-4FDC-BF22-14F7D7E4BCDB}" type="datetimeFigureOut">
              <a:rPr lang="sl-SI" smtClean="0"/>
              <a:t>13. 05. 2020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CD08C27-7F02-4540-8D5A-C07500057195}" type="slidenum">
              <a:rPr lang="sl-SI" smtClean="0"/>
              <a:t>‹#›</a:t>
            </a:fld>
            <a:endParaRPr lang="sl-SI"/>
          </a:p>
        </p:txBody>
      </p:sp>
    </p:spTree>
    <p:extLst>
      <p:ext uri="{BB962C8B-B14F-4D97-AF65-F5344CB8AC3E}">
        <p14:creationId xmlns:p14="http://schemas.microsoft.com/office/powerpoint/2010/main" val="2315152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B3A25A5A-5861-4FDC-BF22-14F7D7E4BCDB}" type="datetimeFigureOut">
              <a:rPr lang="sl-SI" smtClean="0"/>
              <a:t>13. 05. 2020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8CD08C27-7F02-4540-8D5A-C07500057195}" type="slidenum">
              <a:rPr lang="sl-SI" smtClean="0"/>
              <a:t>‹#›</a:t>
            </a:fld>
            <a:endParaRPr lang="sl-SI"/>
          </a:p>
        </p:txBody>
      </p:sp>
    </p:spTree>
    <p:extLst>
      <p:ext uri="{BB962C8B-B14F-4D97-AF65-F5344CB8AC3E}">
        <p14:creationId xmlns:p14="http://schemas.microsoft.com/office/powerpoint/2010/main" val="357291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B3A25A5A-5861-4FDC-BF22-14F7D7E4BCDB}" type="datetimeFigureOut">
              <a:rPr lang="sl-SI" smtClean="0"/>
              <a:t>13. 05. 2020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8CD08C27-7F02-4540-8D5A-C07500057195}" type="slidenum">
              <a:rPr lang="sl-SI" smtClean="0"/>
              <a:t>‹#›</a:t>
            </a:fld>
            <a:endParaRPr lang="sl-SI"/>
          </a:p>
        </p:txBody>
      </p:sp>
    </p:spTree>
    <p:extLst>
      <p:ext uri="{BB962C8B-B14F-4D97-AF65-F5344CB8AC3E}">
        <p14:creationId xmlns:p14="http://schemas.microsoft.com/office/powerpoint/2010/main" val="143873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B3A25A5A-5861-4FDC-BF22-14F7D7E4BCDB}" type="datetimeFigureOut">
              <a:rPr lang="sl-SI" smtClean="0"/>
              <a:t>13. 05. 2020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8CD08C27-7F02-4540-8D5A-C07500057195}" type="slidenum">
              <a:rPr lang="sl-SI" smtClean="0"/>
              <a:t>‹#›</a:t>
            </a:fld>
            <a:endParaRPr lang="sl-SI"/>
          </a:p>
        </p:txBody>
      </p:sp>
    </p:spTree>
    <p:extLst>
      <p:ext uri="{BB962C8B-B14F-4D97-AF65-F5344CB8AC3E}">
        <p14:creationId xmlns:p14="http://schemas.microsoft.com/office/powerpoint/2010/main" val="4100291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B3A25A5A-5861-4FDC-BF22-14F7D7E4BCDB}" type="datetimeFigureOut">
              <a:rPr lang="sl-SI" smtClean="0"/>
              <a:t>13. 05. 2020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8CD08C27-7F02-4540-8D5A-C07500057195}" type="slidenum">
              <a:rPr lang="sl-SI" smtClean="0"/>
              <a:t>‹#›</a:t>
            </a:fld>
            <a:endParaRPr lang="sl-SI"/>
          </a:p>
        </p:txBody>
      </p:sp>
    </p:spTree>
    <p:extLst>
      <p:ext uri="{BB962C8B-B14F-4D97-AF65-F5344CB8AC3E}">
        <p14:creationId xmlns:p14="http://schemas.microsoft.com/office/powerpoint/2010/main" val="158668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B3A25A5A-5861-4FDC-BF22-14F7D7E4BCDB}" type="datetimeFigureOut">
              <a:rPr lang="sl-SI" smtClean="0"/>
              <a:t>13. 05. 2020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8CD08C27-7F02-4540-8D5A-C07500057195}" type="slidenum">
              <a:rPr lang="sl-SI" smtClean="0"/>
              <a:t>‹#›</a:t>
            </a:fld>
            <a:endParaRPr lang="sl-SI"/>
          </a:p>
        </p:txBody>
      </p:sp>
    </p:spTree>
    <p:extLst>
      <p:ext uri="{BB962C8B-B14F-4D97-AF65-F5344CB8AC3E}">
        <p14:creationId xmlns:p14="http://schemas.microsoft.com/office/powerpoint/2010/main" val="170218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B3A25A5A-5861-4FDC-BF22-14F7D7E4BCDB}" type="datetimeFigureOut">
              <a:rPr lang="sl-SI" smtClean="0"/>
              <a:t>13. 05. 2020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8CD08C27-7F02-4540-8D5A-C07500057195}" type="slidenum">
              <a:rPr lang="sl-SI" smtClean="0"/>
              <a:t>‹#›</a:t>
            </a:fld>
            <a:endParaRPr lang="sl-SI"/>
          </a:p>
        </p:txBody>
      </p:sp>
    </p:spTree>
    <p:extLst>
      <p:ext uri="{BB962C8B-B14F-4D97-AF65-F5344CB8AC3E}">
        <p14:creationId xmlns:p14="http://schemas.microsoft.com/office/powerpoint/2010/main" val="302488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25A5A-5861-4FDC-BF22-14F7D7E4BCDB}" type="datetimeFigureOut">
              <a:rPr lang="sl-SI" smtClean="0"/>
              <a:t>13. 05. 2020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08C27-7F02-4540-8D5A-C07500057195}" type="slidenum">
              <a:rPr lang="sl-SI" smtClean="0"/>
              <a:t>‹#›</a:t>
            </a:fld>
            <a:endParaRPr lang="sl-SI"/>
          </a:p>
        </p:txBody>
      </p:sp>
    </p:spTree>
    <p:extLst>
      <p:ext uri="{BB962C8B-B14F-4D97-AF65-F5344CB8AC3E}">
        <p14:creationId xmlns:p14="http://schemas.microsoft.com/office/powerpoint/2010/main" val="1541325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9.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43" y="2116231"/>
            <a:ext cx="3790950" cy="3790950"/>
          </a:xfrm>
          <a:prstGeom prst="rect">
            <a:avLst/>
          </a:prstGeom>
        </p:spPr>
      </p:pic>
      <p:sp>
        <p:nvSpPr>
          <p:cNvPr id="6" name="PoljeZBesedilom 5"/>
          <p:cNvSpPr txBox="1"/>
          <p:nvPr/>
        </p:nvSpPr>
        <p:spPr>
          <a:xfrm>
            <a:off x="4128247" y="748553"/>
            <a:ext cx="7019364" cy="369332"/>
          </a:xfrm>
          <a:prstGeom prst="rect">
            <a:avLst/>
          </a:prstGeom>
          <a:noFill/>
        </p:spPr>
        <p:txBody>
          <a:bodyPr wrap="square" rtlCol="0">
            <a:spAutoFit/>
          </a:bodyPr>
          <a:lstStyle/>
          <a:p>
            <a:r>
              <a:rPr lang="sl-SI" dirty="0" smtClean="0"/>
              <a:t>Najprej vzemi svinčnik in v zvezek naravoslovja nariši majhno pikico. </a:t>
            </a:r>
            <a:endParaRPr lang="sl-SI" dirty="0"/>
          </a:p>
        </p:txBody>
      </p:sp>
      <p:sp>
        <p:nvSpPr>
          <p:cNvPr id="7" name="PoljeZBesedilom 6"/>
          <p:cNvSpPr txBox="1"/>
          <p:nvPr/>
        </p:nvSpPr>
        <p:spPr>
          <a:xfrm>
            <a:off x="4123765" y="1362641"/>
            <a:ext cx="1353670" cy="369332"/>
          </a:xfrm>
          <a:prstGeom prst="rect">
            <a:avLst/>
          </a:prstGeom>
          <a:noFill/>
        </p:spPr>
        <p:txBody>
          <a:bodyPr wrap="square" rtlCol="0">
            <a:spAutoFit/>
          </a:bodyPr>
          <a:lstStyle/>
          <a:p>
            <a:r>
              <a:rPr lang="sl-SI" dirty="0" smtClean="0"/>
              <a:t>Si narisal/a?</a:t>
            </a:r>
            <a:endParaRPr lang="sl-SI" dirty="0"/>
          </a:p>
        </p:txBody>
      </p:sp>
      <p:sp>
        <p:nvSpPr>
          <p:cNvPr id="8" name="PoljeZBesedilom 7"/>
          <p:cNvSpPr txBox="1"/>
          <p:nvPr/>
        </p:nvSpPr>
        <p:spPr>
          <a:xfrm>
            <a:off x="4123765" y="2043953"/>
            <a:ext cx="7270376" cy="369332"/>
          </a:xfrm>
          <a:prstGeom prst="rect">
            <a:avLst/>
          </a:prstGeom>
          <a:noFill/>
        </p:spPr>
        <p:txBody>
          <a:bodyPr wrap="square" rtlCol="0">
            <a:spAutoFit/>
          </a:bodyPr>
          <a:lstStyle/>
          <a:p>
            <a:r>
              <a:rPr lang="sl-SI" dirty="0" smtClean="0"/>
              <a:t>Ali verjameš, da si bil/a na začetku svojega življenja tudi ti tako majhen/a?</a:t>
            </a:r>
            <a:endParaRPr lang="sl-SI" dirty="0"/>
          </a:p>
        </p:txBody>
      </p:sp>
      <p:sp>
        <p:nvSpPr>
          <p:cNvPr id="9" name="Elipsa 8"/>
          <p:cNvSpPr/>
          <p:nvPr/>
        </p:nvSpPr>
        <p:spPr>
          <a:xfrm>
            <a:off x="9722224" y="3473823"/>
            <a:ext cx="45719" cy="4571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3" name="Zvok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1625" y="6397625"/>
            <a:ext cx="244475" cy="244475"/>
          </a:xfrm>
          <a:prstGeom prst="rect">
            <a:avLst/>
          </a:prstGeom>
        </p:spPr>
      </p:pic>
    </p:spTree>
    <p:custDataLst>
      <p:tags r:id="rId1"/>
    </p:custDataLst>
    <p:extLst>
      <p:ext uri="{BB962C8B-B14F-4D97-AF65-F5344CB8AC3E}">
        <p14:creationId xmlns:p14="http://schemas.microsoft.com/office/powerpoint/2010/main" val="3500864863"/>
      </p:ext>
    </p:extLst>
  </p:cSld>
  <p:clrMapOvr>
    <a:masterClrMapping/>
  </p:clrMapOvr>
  <mc:AlternateContent xmlns:mc="http://schemas.openxmlformats.org/markup-compatibility/2006" xmlns:p14="http://schemas.microsoft.com/office/powerpoint/2010/main">
    <mc:Choice Requires="p14">
      <p:transition spd="slow" p14:dur="2000" advTm="31631"/>
    </mc:Choice>
    <mc:Fallback xmlns="">
      <p:transition spd="slow" advTm="31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6" grpId="0"/>
      <p:bldP spid="7" grpId="0"/>
      <p:bldP spid="8" grpId="0"/>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229749" y="284888"/>
            <a:ext cx="11524197" cy="369332"/>
          </a:xfrm>
          <a:prstGeom prst="rect">
            <a:avLst/>
          </a:prstGeom>
          <a:noFill/>
        </p:spPr>
        <p:txBody>
          <a:bodyPr wrap="square" rtlCol="0">
            <a:spAutoFit/>
          </a:bodyPr>
          <a:lstStyle/>
          <a:p>
            <a:r>
              <a:rPr lang="sl-SI" dirty="0" smtClean="0"/>
              <a:t>Naloga:</a:t>
            </a:r>
            <a:endParaRPr lang="sl-SI" dirty="0"/>
          </a:p>
        </p:txBody>
      </p:sp>
      <p:sp>
        <p:nvSpPr>
          <p:cNvPr id="3" name="PoljeZBesedilom 2"/>
          <p:cNvSpPr txBox="1"/>
          <p:nvPr/>
        </p:nvSpPr>
        <p:spPr>
          <a:xfrm>
            <a:off x="628657" y="588182"/>
            <a:ext cx="10546976" cy="646331"/>
          </a:xfrm>
          <a:prstGeom prst="rect">
            <a:avLst/>
          </a:prstGeom>
          <a:noFill/>
        </p:spPr>
        <p:txBody>
          <a:bodyPr wrap="square" rtlCol="0">
            <a:spAutoFit/>
          </a:bodyPr>
          <a:lstStyle/>
          <a:p>
            <a:r>
              <a:rPr lang="sl-SI" dirty="0" smtClean="0"/>
              <a:t>V zvezek napiši naslov </a:t>
            </a:r>
            <a:r>
              <a:rPr lang="sl-SI" sz="3600" dirty="0" smtClean="0">
                <a:solidFill>
                  <a:srgbClr val="FF0000"/>
                </a:solidFill>
              </a:rPr>
              <a:t>VSI</a:t>
            </a:r>
            <a:r>
              <a:rPr lang="sl-SI" dirty="0" smtClean="0"/>
              <a:t> </a:t>
            </a:r>
            <a:r>
              <a:rPr lang="sl-SI" sz="3600" dirty="0" smtClean="0">
                <a:solidFill>
                  <a:srgbClr val="FF0000"/>
                </a:solidFill>
              </a:rPr>
              <a:t>LJUDJE SE RODIMO </a:t>
            </a:r>
            <a:r>
              <a:rPr lang="sl-SI" dirty="0" smtClean="0"/>
              <a:t>in prepiši spodnje trditve.</a:t>
            </a:r>
            <a:endParaRPr lang="sl-SI" sz="3600" dirty="0"/>
          </a:p>
        </p:txBody>
      </p:sp>
      <p:sp>
        <p:nvSpPr>
          <p:cNvPr id="5" name="PoljeZBesedilom 4"/>
          <p:cNvSpPr txBox="1"/>
          <p:nvPr/>
        </p:nvSpPr>
        <p:spPr>
          <a:xfrm>
            <a:off x="229749" y="3228978"/>
            <a:ext cx="11210365" cy="646331"/>
          </a:xfrm>
          <a:prstGeom prst="rect">
            <a:avLst/>
          </a:prstGeom>
          <a:noFill/>
        </p:spPr>
        <p:txBody>
          <a:bodyPr wrap="square" rtlCol="0">
            <a:spAutoFit/>
          </a:bodyPr>
          <a:lstStyle/>
          <a:p>
            <a:r>
              <a:rPr lang="sl-SI" dirty="0" smtClean="0"/>
              <a:t>Za spočetje novega bitja sta pri človeku potrebna moški in ženska. Takoj po združitvi spolnih celic je jasno, katerega spola bo otrok. Spol določi moška spolna celica.</a:t>
            </a:r>
            <a:endParaRPr lang="sl-SI" dirty="0"/>
          </a:p>
        </p:txBody>
      </p:sp>
      <p:sp>
        <p:nvSpPr>
          <p:cNvPr id="6" name="Pravokotnik 5"/>
          <p:cNvSpPr/>
          <p:nvPr/>
        </p:nvSpPr>
        <p:spPr>
          <a:xfrm>
            <a:off x="376165" y="1441576"/>
            <a:ext cx="3371436" cy="369332"/>
          </a:xfrm>
          <a:prstGeom prst="rect">
            <a:avLst/>
          </a:prstGeom>
        </p:spPr>
        <p:txBody>
          <a:bodyPr wrap="none">
            <a:spAutoFit/>
          </a:bodyPr>
          <a:lstStyle/>
          <a:p>
            <a:r>
              <a:rPr lang="sl-SI" dirty="0">
                <a:ea typeface="Calibri" panose="020F0502020204030204" pitchFamily="34" charset="0"/>
              </a:rPr>
              <a:t>Moška spolna celica je semenčica.</a:t>
            </a:r>
            <a:endParaRPr lang="sl-SI" dirty="0"/>
          </a:p>
        </p:txBody>
      </p:sp>
      <p:sp>
        <p:nvSpPr>
          <p:cNvPr id="7" name="Oval 2"/>
          <p:cNvSpPr>
            <a:spLocks noChangeArrowheads="1"/>
          </p:cNvSpPr>
          <p:nvPr/>
        </p:nvSpPr>
        <p:spPr bwMode="auto">
          <a:xfrm>
            <a:off x="3994898" y="1564593"/>
            <a:ext cx="238125" cy="13970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sl-SI"/>
          </a:p>
        </p:txBody>
      </p:sp>
      <p:sp>
        <p:nvSpPr>
          <p:cNvPr id="8" name="Freeform 3"/>
          <p:cNvSpPr>
            <a:spLocks/>
          </p:cNvSpPr>
          <p:nvPr/>
        </p:nvSpPr>
        <p:spPr bwMode="auto">
          <a:xfrm>
            <a:off x="4233023" y="1604281"/>
            <a:ext cx="333375" cy="49212"/>
          </a:xfrm>
          <a:custGeom>
            <a:avLst/>
            <a:gdLst>
              <a:gd name="T0" fmla="*/ 0 w 525"/>
              <a:gd name="T1" fmla="*/ 11 h 78"/>
              <a:gd name="T2" fmla="*/ 187 w 525"/>
              <a:gd name="T3" fmla="*/ 78 h 78"/>
              <a:gd name="T4" fmla="*/ 450 w 525"/>
              <a:gd name="T5" fmla="*/ 11 h 78"/>
              <a:gd name="T6" fmla="*/ 525 w 525"/>
              <a:gd name="T7" fmla="*/ 11 h 78"/>
            </a:gdLst>
            <a:ahLst/>
            <a:cxnLst>
              <a:cxn ang="0">
                <a:pos x="T0" y="T1"/>
              </a:cxn>
              <a:cxn ang="0">
                <a:pos x="T2" y="T3"/>
              </a:cxn>
              <a:cxn ang="0">
                <a:pos x="T4" y="T5"/>
              </a:cxn>
              <a:cxn ang="0">
                <a:pos x="T6" y="T7"/>
              </a:cxn>
            </a:cxnLst>
            <a:rect l="0" t="0" r="r" b="b"/>
            <a:pathLst>
              <a:path w="525" h="78">
                <a:moveTo>
                  <a:pt x="0" y="11"/>
                </a:moveTo>
                <a:cubicBezTo>
                  <a:pt x="56" y="44"/>
                  <a:pt x="112" y="78"/>
                  <a:pt x="187" y="78"/>
                </a:cubicBezTo>
                <a:cubicBezTo>
                  <a:pt x="262" y="78"/>
                  <a:pt x="394" y="22"/>
                  <a:pt x="450" y="11"/>
                </a:cubicBezTo>
                <a:cubicBezTo>
                  <a:pt x="506" y="0"/>
                  <a:pt x="515" y="5"/>
                  <a:pt x="525" y="11"/>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AutoShape 4"/>
          <p:cNvSpPr>
            <a:spLocks noChangeArrowheads="1"/>
          </p:cNvSpPr>
          <p:nvPr/>
        </p:nvSpPr>
        <p:spPr bwMode="auto">
          <a:xfrm>
            <a:off x="4066335" y="1604281"/>
            <a:ext cx="95250" cy="80962"/>
          </a:xfrm>
          <a:prstGeom prst="flowChartConnector">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sl-SI"/>
          </a:p>
        </p:txBody>
      </p:sp>
      <p:sp>
        <p:nvSpPr>
          <p:cNvPr id="10" name="Pravokotnik 9"/>
          <p:cNvSpPr/>
          <p:nvPr/>
        </p:nvSpPr>
        <p:spPr>
          <a:xfrm>
            <a:off x="376165" y="2252753"/>
            <a:ext cx="3055901" cy="369332"/>
          </a:xfrm>
          <a:prstGeom prst="rect">
            <a:avLst/>
          </a:prstGeom>
        </p:spPr>
        <p:txBody>
          <a:bodyPr wrap="none">
            <a:spAutoFit/>
          </a:bodyPr>
          <a:lstStyle/>
          <a:p>
            <a:r>
              <a:rPr lang="pl-PL" dirty="0" smtClean="0"/>
              <a:t>Ženska spolna celica je jajčece.</a:t>
            </a:r>
            <a:endParaRPr lang="sl-SI" dirty="0"/>
          </a:p>
        </p:txBody>
      </p:sp>
      <p:sp>
        <p:nvSpPr>
          <p:cNvPr id="11" name="Oval 5"/>
          <p:cNvSpPr>
            <a:spLocks noChangeArrowheads="1"/>
          </p:cNvSpPr>
          <p:nvPr/>
        </p:nvSpPr>
        <p:spPr bwMode="auto">
          <a:xfrm>
            <a:off x="3663951" y="1884440"/>
            <a:ext cx="1263650" cy="1128713"/>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sl-SI"/>
          </a:p>
        </p:txBody>
      </p:sp>
      <p:sp>
        <p:nvSpPr>
          <p:cNvPr id="12" name="AutoShape 6"/>
          <p:cNvSpPr>
            <a:spLocks noChangeArrowheads="1"/>
          </p:cNvSpPr>
          <p:nvPr/>
        </p:nvSpPr>
        <p:spPr bwMode="auto">
          <a:xfrm>
            <a:off x="4219576" y="2336878"/>
            <a:ext cx="119062" cy="80962"/>
          </a:xfrm>
          <a:prstGeom prst="flowChartConnector">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sl-SI"/>
          </a:p>
        </p:txBody>
      </p:sp>
      <p:sp>
        <p:nvSpPr>
          <p:cNvPr id="13" name="Pravokotnik 12"/>
          <p:cNvSpPr/>
          <p:nvPr/>
        </p:nvSpPr>
        <p:spPr>
          <a:xfrm>
            <a:off x="229749" y="4112870"/>
            <a:ext cx="9558617" cy="369332"/>
          </a:xfrm>
          <a:prstGeom prst="rect">
            <a:avLst/>
          </a:prstGeom>
        </p:spPr>
        <p:txBody>
          <a:bodyPr wrap="square">
            <a:spAutoFit/>
          </a:bodyPr>
          <a:lstStyle/>
          <a:p>
            <a:r>
              <a:rPr lang="sl-SI" dirty="0" smtClean="0"/>
              <a:t>V otroštvu sta telesna rast in razvoj dokaj hitra, potem pa se upočasnita. Nanju vpliva tudi okolje.</a:t>
            </a:r>
            <a:endParaRPr lang="sl-SI" dirty="0"/>
          </a:p>
        </p:txBody>
      </p:sp>
      <p:sp>
        <p:nvSpPr>
          <p:cNvPr id="14" name="Pravokotnik 13"/>
          <p:cNvSpPr/>
          <p:nvPr/>
        </p:nvSpPr>
        <p:spPr>
          <a:xfrm>
            <a:off x="229749" y="4719763"/>
            <a:ext cx="11567804" cy="923330"/>
          </a:xfrm>
          <a:prstGeom prst="rect">
            <a:avLst/>
          </a:prstGeom>
        </p:spPr>
        <p:txBody>
          <a:bodyPr wrap="square">
            <a:spAutoFit/>
          </a:bodyPr>
          <a:lstStyle/>
          <a:p>
            <a:r>
              <a:rPr lang="sl-SI" dirty="0" smtClean="0"/>
              <a:t>Puberteta je obdobje spolnega dozorevanja, ki se začne med 10. in 12. letom starosti. Takrat se bolj potimo, naši lasje so bolj mastni, pojavi se poraščenost okoli spolovila, pod pazduho, po obrazu. Pomembna je higiena. Dekletom se povečajo prsi, fantom pa se zniža glas.</a:t>
            </a:r>
            <a:endParaRPr lang="sl-SI" dirty="0"/>
          </a:p>
        </p:txBody>
      </p:sp>
      <p:sp>
        <p:nvSpPr>
          <p:cNvPr id="15" name="PoljeZBesedilom 14"/>
          <p:cNvSpPr txBox="1"/>
          <p:nvPr/>
        </p:nvSpPr>
        <p:spPr>
          <a:xfrm>
            <a:off x="176028" y="5769836"/>
            <a:ext cx="11577918" cy="923330"/>
          </a:xfrm>
          <a:prstGeom prst="rect">
            <a:avLst/>
          </a:prstGeom>
          <a:noFill/>
        </p:spPr>
        <p:txBody>
          <a:bodyPr wrap="square" rtlCol="0">
            <a:spAutoFit/>
          </a:bodyPr>
          <a:lstStyle/>
          <a:p>
            <a:r>
              <a:rPr lang="sl-SI" dirty="0" smtClean="0">
                <a:solidFill>
                  <a:srgbClr val="00B050"/>
                </a:solidFill>
              </a:rPr>
              <a:t>Če pa te zanima, pa se pri starših pozanimaj o svojih rojstnih podatkih. Poišči podatke, kot so datum in ura rojstva, porodna masa, datum prvega cepljenja in še kakšno drugo zanimivost. Zapiši jih v zvezek. Zraven lahko še zalepiš sliko sebe kot dojenčka.</a:t>
            </a:r>
            <a:endParaRPr lang="sl-SI" dirty="0">
              <a:solidFill>
                <a:srgbClr val="00B050"/>
              </a:solidFill>
            </a:endParaRPr>
          </a:p>
        </p:txBody>
      </p:sp>
      <p:pic>
        <p:nvPicPr>
          <p:cNvPr id="4" name="Zvok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31625" y="6397625"/>
            <a:ext cx="244475" cy="244475"/>
          </a:xfrm>
          <a:prstGeom prst="rect">
            <a:avLst/>
          </a:prstGeom>
        </p:spPr>
      </p:pic>
    </p:spTree>
    <p:custDataLst>
      <p:tags r:id="rId1"/>
    </p:custDataLst>
    <p:extLst>
      <p:ext uri="{BB962C8B-B14F-4D97-AF65-F5344CB8AC3E}">
        <p14:creationId xmlns:p14="http://schemas.microsoft.com/office/powerpoint/2010/main" val="4199294092"/>
      </p:ext>
    </p:extLst>
  </p:cSld>
  <p:clrMapOvr>
    <a:masterClrMapping/>
  </p:clrMapOvr>
  <mc:AlternateContent xmlns:mc="http://schemas.openxmlformats.org/markup-compatibility/2006" xmlns:p14="http://schemas.microsoft.com/office/powerpoint/2010/main">
    <mc:Choice Requires="p14">
      <p:transition spd="slow" p14:dur="2000" advTm="43424"/>
    </mc:Choice>
    <mc:Fallback xmlns="">
      <p:transition spd="slow" advTm="4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bldLst>
      <p:bldP spid="5" grpId="0"/>
      <p:bldP spid="6" grpId="0"/>
      <p:bldP spid="7" grpId="0" animBg="1"/>
      <p:bldP spid="8" grpId="0" animBg="1"/>
      <p:bldP spid="9" grpId="0" animBg="1"/>
      <p:bldP spid="10" grpId="0"/>
      <p:bldP spid="11" grpId="0" animBg="1"/>
      <p:bldP spid="12" grpId="0" animBg="1"/>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4"/>
          <a:stretch>
            <a:fillRect/>
          </a:stretch>
        </p:blipFill>
        <p:spPr>
          <a:xfrm>
            <a:off x="325740" y="224116"/>
            <a:ext cx="2027495" cy="2853324"/>
          </a:xfrm>
          <a:prstGeom prst="rect">
            <a:avLst/>
          </a:prstGeom>
        </p:spPr>
      </p:pic>
      <p:sp>
        <p:nvSpPr>
          <p:cNvPr id="3" name="PoljeZBesedilom 2"/>
          <p:cNvSpPr txBox="1"/>
          <p:nvPr/>
        </p:nvSpPr>
        <p:spPr>
          <a:xfrm>
            <a:off x="3348317" y="1259541"/>
            <a:ext cx="7700683" cy="1200329"/>
          </a:xfrm>
          <a:prstGeom prst="rect">
            <a:avLst/>
          </a:prstGeom>
          <a:noFill/>
        </p:spPr>
        <p:txBody>
          <a:bodyPr wrap="square" rtlCol="0">
            <a:spAutoFit/>
          </a:bodyPr>
          <a:lstStyle/>
          <a:p>
            <a:r>
              <a:rPr lang="sl-SI" sz="7200" dirty="0" smtClean="0">
                <a:solidFill>
                  <a:srgbClr val="00B050"/>
                </a:solidFill>
                <a:latin typeface="AR CARTER" panose="02000000000000000000" pitchFamily="2" charset="0"/>
              </a:rPr>
              <a:t>LJUDJE SE RODIMO</a:t>
            </a:r>
            <a:endParaRPr lang="sl-SI" sz="7200" dirty="0">
              <a:solidFill>
                <a:srgbClr val="00B050"/>
              </a:solidFill>
              <a:latin typeface="AR CARTER" panose="02000000000000000000" pitchFamily="2" charset="0"/>
            </a:endParaRPr>
          </a:p>
        </p:txBody>
      </p:sp>
      <p:pic>
        <p:nvPicPr>
          <p:cNvPr id="1030" name="Picture 6" descr="Character Man Different Ages Baby Child Stock Vector (Royalty Free ..."/>
          <p:cNvPicPr>
            <a:picLocks noChangeAspect="1" noChangeArrowheads="1"/>
          </p:cNvPicPr>
          <p:nvPr/>
        </p:nvPicPr>
        <p:blipFill rotWithShape="1">
          <a:blip r:embed="rId5">
            <a:extLst>
              <a:ext uri="{28A0092B-C50C-407E-A947-70E740481C1C}">
                <a14:useLocalDpi xmlns:a14="http://schemas.microsoft.com/office/drawing/2010/main" val="0"/>
              </a:ext>
            </a:extLst>
          </a:blip>
          <a:srcRect l="4680" t="11506" r="4912" b="12023"/>
          <a:stretch/>
        </p:blipFill>
        <p:spPr bwMode="auto">
          <a:xfrm>
            <a:off x="2944905" y="2868706"/>
            <a:ext cx="7095566" cy="3011644"/>
          </a:xfrm>
          <a:prstGeom prst="rect">
            <a:avLst/>
          </a:prstGeom>
          <a:noFill/>
          <a:extLst>
            <a:ext uri="{909E8E84-426E-40DD-AFC4-6F175D3DCCD1}">
              <a14:hiddenFill xmlns:a14="http://schemas.microsoft.com/office/drawing/2010/main">
                <a:solidFill>
                  <a:srgbClr val="FFFFFF"/>
                </a:solidFill>
              </a14:hiddenFill>
            </a:ext>
          </a:extLst>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836513679"/>
      </p:ext>
    </p:extLst>
  </p:cSld>
  <p:clrMapOvr>
    <a:masterClrMapping/>
  </p:clrMapOvr>
  <mc:AlternateContent xmlns:mc="http://schemas.openxmlformats.org/markup-compatibility/2006" xmlns:p14="http://schemas.microsoft.com/office/powerpoint/2010/main">
    <mc:Choice Requires="p14">
      <p:transition spd="slow" p14:dur="2000" advTm="10530"/>
    </mc:Choice>
    <mc:Fallback xmlns="">
      <p:transition spd="slow" advTm="10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614082" y="452718"/>
            <a:ext cx="10905565" cy="369332"/>
          </a:xfrm>
          <a:prstGeom prst="rect">
            <a:avLst/>
          </a:prstGeom>
          <a:noFill/>
        </p:spPr>
        <p:txBody>
          <a:bodyPr wrap="square" rtlCol="0">
            <a:spAutoFit/>
          </a:bodyPr>
          <a:lstStyle/>
          <a:p>
            <a:r>
              <a:rPr lang="sl-SI" dirty="0" smtClean="0"/>
              <a:t>Vsak organizem vstopi v življenje kot ena sama celica - spojek. </a:t>
            </a:r>
            <a:endParaRPr lang="sl-SI" dirty="0"/>
          </a:p>
        </p:txBody>
      </p:sp>
      <p:sp>
        <p:nvSpPr>
          <p:cNvPr id="3" name="Elipsa 2"/>
          <p:cNvSpPr/>
          <p:nvPr/>
        </p:nvSpPr>
        <p:spPr>
          <a:xfrm>
            <a:off x="2537013" y="1591677"/>
            <a:ext cx="45719" cy="4571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PoljeZBesedilom 3"/>
          <p:cNvSpPr txBox="1"/>
          <p:nvPr/>
        </p:nvSpPr>
        <p:spPr>
          <a:xfrm>
            <a:off x="3137647" y="1429871"/>
            <a:ext cx="8278905" cy="369332"/>
          </a:xfrm>
          <a:prstGeom prst="rect">
            <a:avLst/>
          </a:prstGeom>
          <a:noFill/>
        </p:spPr>
        <p:txBody>
          <a:bodyPr wrap="square" rtlCol="0">
            <a:spAutoFit/>
          </a:bodyPr>
          <a:lstStyle/>
          <a:p>
            <a:r>
              <a:rPr lang="sl-SI" b="1" dirty="0" smtClean="0"/>
              <a:t>Spojek</a:t>
            </a:r>
            <a:r>
              <a:rPr lang="sl-SI" dirty="0" smtClean="0"/>
              <a:t> – nastane z združitvijo moške in ženske spolne celice. Temu pravimo </a:t>
            </a:r>
            <a:r>
              <a:rPr lang="sl-SI" b="1" dirty="0" smtClean="0"/>
              <a:t>oploditev</a:t>
            </a:r>
            <a:r>
              <a:rPr lang="sl-SI" dirty="0" smtClean="0"/>
              <a:t>.</a:t>
            </a:r>
            <a:endParaRPr lang="sl-SI" dirty="0"/>
          </a:p>
        </p:txBody>
      </p:sp>
      <p:cxnSp>
        <p:nvCxnSpPr>
          <p:cNvPr id="6" name="Raven puščični povezovalnik 5"/>
          <p:cNvCxnSpPr>
            <a:endCxn id="10" idx="0"/>
          </p:cNvCxnSpPr>
          <p:nvPr/>
        </p:nvCxnSpPr>
        <p:spPr>
          <a:xfrm flipH="1">
            <a:off x="4863353" y="1818003"/>
            <a:ext cx="1398495" cy="95474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Raven puščični povezovalnik 7"/>
          <p:cNvCxnSpPr/>
          <p:nvPr/>
        </p:nvCxnSpPr>
        <p:spPr>
          <a:xfrm>
            <a:off x="7203142" y="1818003"/>
            <a:ext cx="708210" cy="10434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9" name="Slika 8"/>
          <p:cNvPicPr>
            <a:picLocks noChangeAspect="1"/>
          </p:cNvPicPr>
          <p:nvPr/>
        </p:nvPicPr>
        <p:blipFill>
          <a:blip r:embed="rId5"/>
          <a:stretch>
            <a:fillRect/>
          </a:stretch>
        </p:blipFill>
        <p:spPr>
          <a:xfrm>
            <a:off x="279043" y="1818003"/>
            <a:ext cx="3424684" cy="2394520"/>
          </a:xfrm>
          <a:prstGeom prst="rect">
            <a:avLst/>
          </a:prstGeom>
        </p:spPr>
      </p:pic>
      <p:sp>
        <p:nvSpPr>
          <p:cNvPr id="10" name="PoljeZBesedilom 9"/>
          <p:cNvSpPr txBox="1"/>
          <p:nvPr/>
        </p:nvSpPr>
        <p:spPr>
          <a:xfrm>
            <a:off x="4215653" y="2772744"/>
            <a:ext cx="1295400" cy="369332"/>
          </a:xfrm>
          <a:prstGeom prst="rect">
            <a:avLst/>
          </a:prstGeom>
          <a:noFill/>
        </p:spPr>
        <p:txBody>
          <a:bodyPr wrap="square" rtlCol="0">
            <a:spAutoFit/>
          </a:bodyPr>
          <a:lstStyle/>
          <a:p>
            <a:r>
              <a:rPr lang="sl-SI" b="1" dirty="0" smtClean="0"/>
              <a:t>semenčice</a:t>
            </a:r>
            <a:endParaRPr lang="sl-SI" b="1" dirty="0"/>
          </a:p>
        </p:txBody>
      </p:sp>
      <p:sp>
        <p:nvSpPr>
          <p:cNvPr id="11" name="PoljeZBesedilom 10"/>
          <p:cNvSpPr txBox="1"/>
          <p:nvPr/>
        </p:nvSpPr>
        <p:spPr>
          <a:xfrm>
            <a:off x="7557247" y="2861501"/>
            <a:ext cx="1295400" cy="369332"/>
          </a:xfrm>
          <a:prstGeom prst="rect">
            <a:avLst/>
          </a:prstGeom>
          <a:noFill/>
        </p:spPr>
        <p:txBody>
          <a:bodyPr wrap="square" rtlCol="0">
            <a:spAutoFit/>
          </a:bodyPr>
          <a:lstStyle/>
          <a:p>
            <a:r>
              <a:rPr lang="sl-SI" b="1" dirty="0" smtClean="0"/>
              <a:t>jajčece</a:t>
            </a:r>
            <a:endParaRPr lang="sl-SI" b="1" dirty="0"/>
          </a:p>
        </p:txBody>
      </p:sp>
      <p:sp>
        <p:nvSpPr>
          <p:cNvPr id="17" name="PoljeZBesedilom 16"/>
          <p:cNvSpPr txBox="1"/>
          <p:nvPr/>
        </p:nvSpPr>
        <p:spPr>
          <a:xfrm>
            <a:off x="6225988" y="3554467"/>
            <a:ext cx="4598894" cy="369332"/>
          </a:xfrm>
          <a:prstGeom prst="rect">
            <a:avLst/>
          </a:prstGeom>
          <a:noFill/>
        </p:spPr>
        <p:txBody>
          <a:bodyPr wrap="square" rtlCol="0">
            <a:spAutoFit/>
          </a:bodyPr>
          <a:lstStyle/>
          <a:p>
            <a:r>
              <a:rPr lang="sl-SI" dirty="0" smtClean="0"/>
              <a:t>Plod se v materinem telesu razvija 9 mesecev.</a:t>
            </a:r>
            <a:endParaRPr lang="sl-SI" dirty="0"/>
          </a:p>
        </p:txBody>
      </p:sp>
      <p:pic>
        <p:nvPicPr>
          <p:cNvPr id="18" name="Slika 17"/>
          <p:cNvPicPr>
            <a:picLocks noChangeAspect="1"/>
          </p:cNvPicPr>
          <p:nvPr/>
        </p:nvPicPr>
        <p:blipFill>
          <a:blip r:embed="rId6"/>
          <a:stretch>
            <a:fillRect/>
          </a:stretch>
        </p:blipFill>
        <p:spPr>
          <a:xfrm>
            <a:off x="7845826" y="3923799"/>
            <a:ext cx="3443033" cy="2631811"/>
          </a:xfrm>
          <a:prstGeom prst="rect">
            <a:avLst/>
          </a:prstGeom>
        </p:spPr>
      </p:pic>
      <p:sp>
        <p:nvSpPr>
          <p:cNvPr id="19" name="PoljeZBesedilom 18"/>
          <p:cNvSpPr txBox="1"/>
          <p:nvPr/>
        </p:nvSpPr>
        <p:spPr>
          <a:xfrm>
            <a:off x="569259" y="4562145"/>
            <a:ext cx="5136776" cy="646331"/>
          </a:xfrm>
          <a:prstGeom prst="rect">
            <a:avLst/>
          </a:prstGeom>
          <a:noFill/>
        </p:spPr>
        <p:txBody>
          <a:bodyPr wrap="square" rtlCol="0">
            <a:spAutoFit/>
          </a:bodyPr>
          <a:lstStyle/>
          <a:p>
            <a:r>
              <a:rPr lang="sl-SI" dirty="0" smtClean="0"/>
              <a:t>Takoj po združitvi spolnih celic je jasno, katerega spola bo otrok. Spol določi moška spolna celica.</a:t>
            </a:r>
            <a:endParaRPr lang="sl-SI" dirty="0"/>
          </a:p>
        </p:txBody>
      </p:sp>
      <p:pic>
        <p:nvPicPr>
          <p:cNvPr id="5" name="Zvok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31625" y="6397625"/>
            <a:ext cx="244475" cy="244475"/>
          </a:xfrm>
          <a:prstGeom prst="rect">
            <a:avLst/>
          </a:prstGeom>
        </p:spPr>
      </p:pic>
    </p:spTree>
    <p:custDataLst>
      <p:tags r:id="rId1"/>
    </p:custDataLst>
    <p:extLst>
      <p:ext uri="{BB962C8B-B14F-4D97-AF65-F5344CB8AC3E}">
        <p14:creationId xmlns:p14="http://schemas.microsoft.com/office/powerpoint/2010/main" val="3999284440"/>
      </p:ext>
    </p:extLst>
  </p:cSld>
  <p:clrMapOvr>
    <a:masterClrMapping/>
  </p:clrMapOvr>
  <mc:AlternateContent xmlns:mc="http://schemas.openxmlformats.org/markup-compatibility/2006" xmlns:p14="http://schemas.microsoft.com/office/powerpoint/2010/main">
    <mc:Choice Requires="p14">
      <p:transition spd="slow" p14:dur="2000" advTm="58819"/>
    </mc:Choice>
    <mc:Fallback xmlns="">
      <p:transition spd="slow" advTm="5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4" grpId="0"/>
      <p:bldP spid="10" grpId="0"/>
      <p:bldP spid="11" grpId="0"/>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5"/>
          <a:stretch>
            <a:fillRect/>
          </a:stretch>
        </p:blipFill>
        <p:spPr>
          <a:xfrm>
            <a:off x="1479176" y="855263"/>
            <a:ext cx="3646954" cy="2744067"/>
          </a:xfrm>
          <a:prstGeom prst="rect">
            <a:avLst/>
          </a:prstGeom>
        </p:spPr>
      </p:pic>
      <p:sp>
        <p:nvSpPr>
          <p:cNvPr id="4" name="PoljeZBesedilom 3"/>
          <p:cNvSpPr txBox="1"/>
          <p:nvPr/>
        </p:nvSpPr>
        <p:spPr>
          <a:xfrm>
            <a:off x="1479176" y="340660"/>
            <a:ext cx="2317377" cy="369332"/>
          </a:xfrm>
          <a:prstGeom prst="rect">
            <a:avLst/>
          </a:prstGeom>
          <a:noFill/>
        </p:spPr>
        <p:txBody>
          <a:bodyPr wrap="square" rtlCol="0">
            <a:spAutoFit/>
          </a:bodyPr>
          <a:lstStyle/>
          <a:p>
            <a:r>
              <a:rPr lang="sl-SI" dirty="0" smtClean="0"/>
              <a:t>Ženski spolni organi</a:t>
            </a:r>
            <a:endParaRPr lang="sl-SI" dirty="0"/>
          </a:p>
        </p:txBody>
      </p:sp>
      <p:sp>
        <p:nvSpPr>
          <p:cNvPr id="5" name="PoljeZBesedilom 4"/>
          <p:cNvSpPr txBox="1"/>
          <p:nvPr/>
        </p:nvSpPr>
        <p:spPr>
          <a:xfrm>
            <a:off x="1344706" y="3859306"/>
            <a:ext cx="3854823" cy="646331"/>
          </a:xfrm>
          <a:prstGeom prst="rect">
            <a:avLst/>
          </a:prstGeom>
          <a:noFill/>
        </p:spPr>
        <p:txBody>
          <a:bodyPr wrap="square" rtlCol="0">
            <a:spAutoFit/>
          </a:bodyPr>
          <a:lstStyle/>
          <a:p>
            <a:r>
              <a:rPr lang="sl-SI" dirty="0" smtClean="0"/>
              <a:t>Ženske spolne celice – </a:t>
            </a:r>
            <a:r>
              <a:rPr lang="sl-SI" b="1" dirty="0" smtClean="0"/>
              <a:t>jajčeca</a:t>
            </a:r>
            <a:r>
              <a:rPr lang="sl-SI" dirty="0" smtClean="0"/>
              <a:t>, nastajajo v </a:t>
            </a:r>
            <a:r>
              <a:rPr lang="sl-SI" b="1" dirty="0" smtClean="0"/>
              <a:t>jajčnikih</a:t>
            </a:r>
            <a:r>
              <a:rPr lang="sl-SI" dirty="0" smtClean="0"/>
              <a:t>.</a:t>
            </a:r>
            <a:endParaRPr lang="sl-SI" dirty="0"/>
          </a:p>
        </p:txBody>
      </p:sp>
      <p:pic>
        <p:nvPicPr>
          <p:cNvPr id="6" name="Slika 5"/>
          <p:cNvPicPr>
            <a:picLocks noChangeAspect="1"/>
          </p:cNvPicPr>
          <p:nvPr/>
        </p:nvPicPr>
        <p:blipFill>
          <a:blip r:embed="rId6"/>
          <a:stretch>
            <a:fillRect/>
          </a:stretch>
        </p:blipFill>
        <p:spPr>
          <a:xfrm>
            <a:off x="6738938" y="909051"/>
            <a:ext cx="3633239" cy="2744067"/>
          </a:xfrm>
          <a:prstGeom prst="rect">
            <a:avLst/>
          </a:prstGeom>
        </p:spPr>
      </p:pic>
      <p:sp>
        <p:nvSpPr>
          <p:cNvPr id="7" name="PoljeZBesedilom 6"/>
          <p:cNvSpPr txBox="1"/>
          <p:nvPr/>
        </p:nvSpPr>
        <p:spPr>
          <a:xfrm>
            <a:off x="6669151" y="434789"/>
            <a:ext cx="2317377" cy="369332"/>
          </a:xfrm>
          <a:prstGeom prst="rect">
            <a:avLst/>
          </a:prstGeom>
          <a:noFill/>
        </p:spPr>
        <p:txBody>
          <a:bodyPr wrap="square" rtlCol="0">
            <a:spAutoFit/>
          </a:bodyPr>
          <a:lstStyle/>
          <a:p>
            <a:r>
              <a:rPr lang="sl-SI" dirty="0" smtClean="0"/>
              <a:t>Moški spolni organi</a:t>
            </a:r>
            <a:endParaRPr lang="sl-SI" dirty="0"/>
          </a:p>
        </p:txBody>
      </p:sp>
      <p:sp>
        <p:nvSpPr>
          <p:cNvPr id="8" name="PoljeZBesedilom 7"/>
          <p:cNvSpPr txBox="1"/>
          <p:nvPr/>
        </p:nvSpPr>
        <p:spPr>
          <a:xfrm>
            <a:off x="6676434" y="3818172"/>
            <a:ext cx="3854823" cy="646331"/>
          </a:xfrm>
          <a:prstGeom prst="rect">
            <a:avLst/>
          </a:prstGeom>
          <a:noFill/>
        </p:spPr>
        <p:txBody>
          <a:bodyPr wrap="square" rtlCol="0">
            <a:spAutoFit/>
          </a:bodyPr>
          <a:lstStyle/>
          <a:p>
            <a:r>
              <a:rPr lang="sl-SI" dirty="0" smtClean="0"/>
              <a:t>Moške spolne celice – </a:t>
            </a:r>
            <a:r>
              <a:rPr lang="sl-SI" b="1" dirty="0" err="1" smtClean="0"/>
              <a:t>semenčeca</a:t>
            </a:r>
            <a:r>
              <a:rPr lang="sl-SI" dirty="0" smtClean="0"/>
              <a:t>, nastajajo v </a:t>
            </a:r>
            <a:r>
              <a:rPr lang="sl-SI" b="1" dirty="0" smtClean="0"/>
              <a:t>modih</a:t>
            </a:r>
            <a:r>
              <a:rPr lang="sl-SI" dirty="0" smtClean="0"/>
              <a:t>.</a:t>
            </a:r>
            <a:endParaRPr lang="sl-SI" dirty="0"/>
          </a:p>
        </p:txBody>
      </p:sp>
      <p:pic>
        <p:nvPicPr>
          <p:cNvPr id="2" name="Slika 1"/>
          <p:cNvPicPr>
            <a:picLocks noChangeAspect="1"/>
          </p:cNvPicPr>
          <p:nvPr/>
        </p:nvPicPr>
        <p:blipFill>
          <a:blip r:embed="rId7"/>
          <a:stretch>
            <a:fillRect/>
          </a:stretch>
        </p:blipFill>
        <p:spPr>
          <a:xfrm>
            <a:off x="923365" y="121959"/>
            <a:ext cx="9852211" cy="6134542"/>
          </a:xfrm>
          <a:prstGeom prst="rect">
            <a:avLst/>
          </a:prstGeom>
        </p:spPr>
      </p:pic>
      <p:sp>
        <p:nvSpPr>
          <p:cNvPr id="9" name="PoljeZBesedilom 8"/>
          <p:cNvSpPr txBox="1"/>
          <p:nvPr/>
        </p:nvSpPr>
        <p:spPr>
          <a:xfrm>
            <a:off x="784411" y="6244049"/>
            <a:ext cx="6088997" cy="400110"/>
          </a:xfrm>
          <a:prstGeom prst="rect">
            <a:avLst/>
          </a:prstGeom>
          <a:noFill/>
        </p:spPr>
        <p:txBody>
          <a:bodyPr wrap="square" rtlCol="0">
            <a:spAutoFit/>
          </a:bodyPr>
          <a:lstStyle/>
          <a:p>
            <a:r>
              <a:rPr lang="sl-SI" sz="2000" dirty="0" smtClean="0"/>
              <a:t>Običajno le en spermij oplodi zrelo jajčno celico.</a:t>
            </a:r>
            <a:endParaRPr lang="sl-SI" sz="2000" dirty="0"/>
          </a:p>
        </p:txBody>
      </p:sp>
      <p:pic>
        <p:nvPicPr>
          <p:cNvPr id="12" name="Zvok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31625" y="6397625"/>
            <a:ext cx="244475" cy="244475"/>
          </a:xfrm>
          <a:prstGeom prst="rect">
            <a:avLst/>
          </a:prstGeom>
        </p:spPr>
      </p:pic>
    </p:spTree>
    <p:custDataLst>
      <p:tags r:id="rId1"/>
    </p:custDataLst>
    <p:extLst>
      <p:ext uri="{BB962C8B-B14F-4D97-AF65-F5344CB8AC3E}">
        <p14:creationId xmlns:p14="http://schemas.microsoft.com/office/powerpoint/2010/main" val="1600392068"/>
      </p:ext>
    </p:extLst>
  </p:cSld>
  <p:clrMapOvr>
    <a:masterClrMapping/>
  </p:clrMapOvr>
  <mc:AlternateContent xmlns:mc="http://schemas.openxmlformats.org/markup-compatibility/2006" xmlns:p14="http://schemas.microsoft.com/office/powerpoint/2010/main">
    <mc:Choice Requires="p14">
      <p:transition spd="slow" p14:dur="2000" advTm="48962"/>
    </mc:Choice>
    <mc:Fallback xmlns="">
      <p:transition spd="slow" advTm="48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bldLst>
      <p:bldP spid="4" grpId="0"/>
      <p:bldP spid="5"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2017902" y="222087"/>
            <a:ext cx="5876364" cy="646331"/>
          </a:xfrm>
          <a:prstGeom prst="rect">
            <a:avLst/>
          </a:prstGeom>
          <a:noFill/>
        </p:spPr>
        <p:txBody>
          <a:bodyPr wrap="square" rtlCol="0">
            <a:spAutoFit/>
          </a:bodyPr>
          <a:lstStyle/>
          <a:p>
            <a:r>
              <a:rPr lang="sl-SI" dirty="0" smtClean="0"/>
              <a:t>Rast in razvoj vseh organizmov v zrele odrasle osebke, </a:t>
            </a:r>
          </a:p>
          <a:p>
            <a:r>
              <a:rPr lang="sl-SI" dirty="0" smtClean="0"/>
              <a:t>ki so sposobni razmnoževanja, vključuje različna obdobja.</a:t>
            </a:r>
            <a:endParaRPr lang="sl-SI" dirty="0"/>
          </a:p>
        </p:txBody>
      </p:sp>
      <p:sp>
        <p:nvSpPr>
          <p:cNvPr id="5" name="PoljeZBesedilom 4"/>
          <p:cNvSpPr txBox="1"/>
          <p:nvPr/>
        </p:nvSpPr>
        <p:spPr>
          <a:xfrm>
            <a:off x="3623983" y="1124752"/>
            <a:ext cx="2929499" cy="461665"/>
          </a:xfrm>
          <a:prstGeom prst="rect">
            <a:avLst/>
          </a:prstGeom>
          <a:noFill/>
        </p:spPr>
        <p:txBody>
          <a:bodyPr wrap="square" rtlCol="0">
            <a:spAutoFit/>
          </a:bodyPr>
          <a:lstStyle/>
          <a:p>
            <a:r>
              <a:rPr lang="sl-SI" sz="2400" b="1" dirty="0" smtClean="0"/>
              <a:t>Življenjski krog</a:t>
            </a:r>
            <a:endParaRPr lang="sl-SI" sz="2400" b="1" dirty="0"/>
          </a:p>
        </p:txBody>
      </p:sp>
      <p:sp>
        <p:nvSpPr>
          <p:cNvPr id="7" name="PoljeZBesedilom 6"/>
          <p:cNvSpPr txBox="1"/>
          <p:nvPr/>
        </p:nvSpPr>
        <p:spPr>
          <a:xfrm>
            <a:off x="3680012" y="1691774"/>
            <a:ext cx="6243918" cy="369332"/>
          </a:xfrm>
          <a:prstGeom prst="rect">
            <a:avLst/>
          </a:prstGeom>
          <a:noFill/>
        </p:spPr>
        <p:txBody>
          <a:bodyPr wrap="square" rtlCol="0">
            <a:spAutoFit/>
          </a:bodyPr>
          <a:lstStyle/>
          <a:p>
            <a:r>
              <a:rPr lang="sl-SI" dirty="0" smtClean="0"/>
              <a:t>- razvojna obdobja</a:t>
            </a:r>
            <a:endParaRPr lang="sl-SI" dirty="0"/>
          </a:p>
        </p:txBody>
      </p:sp>
      <p:sp>
        <p:nvSpPr>
          <p:cNvPr id="8" name="PoljeZBesedilom 7"/>
          <p:cNvSpPr txBox="1"/>
          <p:nvPr/>
        </p:nvSpPr>
        <p:spPr>
          <a:xfrm>
            <a:off x="6380631" y="3202842"/>
            <a:ext cx="1176618" cy="369332"/>
          </a:xfrm>
          <a:prstGeom prst="rect">
            <a:avLst/>
          </a:prstGeom>
          <a:noFill/>
        </p:spPr>
        <p:txBody>
          <a:bodyPr wrap="square" rtlCol="0">
            <a:spAutoFit/>
          </a:bodyPr>
          <a:lstStyle/>
          <a:p>
            <a:r>
              <a:rPr lang="sl-SI" dirty="0" smtClean="0"/>
              <a:t>dojenček</a:t>
            </a:r>
            <a:endParaRPr lang="sl-SI" dirty="0"/>
          </a:p>
        </p:txBody>
      </p:sp>
      <p:sp>
        <p:nvSpPr>
          <p:cNvPr id="9" name="PoljeZBesedilom 8"/>
          <p:cNvSpPr txBox="1"/>
          <p:nvPr/>
        </p:nvSpPr>
        <p:spPr>
          <a:xfrm>
            <a:off x="7839636" y="4052277"/>
            <a:ext cx="1176618" cy="369332"/>
          </a:xfrm>
          <a:prstGeom prst="rect">
            <a:avLst/>
          </a:prstGeom>
          <a:noFill/>
        </p:spPr>
        <p:txBody>
          <a:bodyPr wrap="square" rtlCol="0">
            <a:spAutoFit/>
          </a:bodyPr>
          <a:lstStyle/>
          <a:p>
            <a:r>
              <a:rPr lang="sl-SI" dirty="0" smtClean="0"/>
              <a:t>otrok</a:t>
            </a:r>
            <a:endParaRPr lang="sl-SI" dirty="0"/>
          </a:p>
        </p:txBody>
      </p:sp>
      <p:sp>
        <p:nvSpPr>
          <p:cNvPr id="10" name="PoljeZBesedilom 9"/>
          <p:cNvSpPr txBox="1"/>
          <p:nvPr/>
        </p:nvSpPr>
        <p:spPr>
          <a:xfrm>
            <a:off x="6380631" y="4840142"/>
            <a:ext cx="1459005" cy="369332"/>
          </a:xfrm>
          <a:prstGeom prst="rect">
            <a:avLst/>
          </a:prstGeom>
          <a:noFill/>
        </p:spPr>
        <p:txBody>
          <a:bodyPr wrap="square" rtlCol="0">
            <a:spAutoFit/>
          </a:bodyPr>
          <a:lstStyle/>
          <a:p>
            <a:r>
              <a:rPr lang="sl-SI" dirty="0" smtClean="0"/>
              <a:t>mladostnik</a:t>
            </a:r>
            <a:endParaRPr lang="sl-SI" dirty="0"/>
          </a:p>
        </p:txBody>
      </p:sp>
      <p:sp>
        <p:nvSpPr>
          <p:cNvPr id="11" name="PoljeZBesedilom 10"/>
          <p:cNvSpPr txBox="1"/>
          <p:nvPr/>
        </p:nvSpPr>
        <p:spPr>
          <a:xfrm>
            <a:off x="4395790" y="3809245"/>
            <a:ext cx="2157692" cy="923330"/>
          </a:xfrm>
          <a:prstGeom prst="rect">
            <a:avLst/>
          </a:prstGeom>
          <a:noFill/>
        </p:spPr>
        <p:txBody>
          <a:bodyPr wrap="square" rtlCol="0">
            <a:spAutoFit/>
          </a:bodyPr>
          <a:lstStyle/>
          <a:p>
            <a:r>
              <a:rPr lang="sl-SI" dirty="0"/>
              <a:t>o</a:t>
            </a:r>
            <a:r>
              <a:rPr lang="sl-SI" dirty="0" smtClean="0"/>
              <a:t>drasla oseba</a:t>
            </a:r>
          </a:p>
          <a:p>
            <a:r>
              <a:rPr lang="sl-SI" dirty="0" smtClean="0"/>
              <a:t>(ki lahko ima svoje potomce)</a:t>
            </a:r>
            <a:endParaRPr lang="sl-SI" dirty="0"/>
          </a:p>
        </p:txBody>
      </p:sp>
      <p:sp>
        <p:nvSpPr>
          <p:cNvPr id="12" name="PoljeZBesedilom 11"/>
          <p:cNvSpPr txBox="1"/>
          <p:nvPr/>
        </p:nvSpPr>
        <p:spPr>
          <a:xfrm>
            <a:off x="3680012" y="2165916"/>
            <a:ext cx="6243918" cy="369332"/>
          </a:xfrm>
          <a:prstGeom prst="rect">
            <a:avLst/>
          </a:prstGeom>
          <a:noFill/>
        </p:spPr>
        <p:txBody>
          <a:bodyPr wrap="square" rtlCol="0">
            <a:spAutoFit/>
          </a:bodyPr>
          <a:lstStyle/>
          <a:p>
            <a:r>
              <a:rPr lang="sl-SI" dirty="0" smtClean="0"/>
              <a:t>- od rojstva do odraslosti</a:t>
            </a:r>
            <a:endParaRPr lang="sl-SI" dirty="0"/>
          </a:p>
        </p:txBody>
      </p:sp>
      <p:sp>
        <p:nvSpPr>
          <p:cNvPr id="17" name="Levo ukrivljena puščica 16"/>
          <p:cNvSpPr/>
          <p:nvPr/>
        </p:nvSpPr>
        <p:spPr>
          <a:xfrm rot="19306109">
            <a:off x="7696952" y="2899148"/>
            <a:ext cx="569259" cy="1182300"/>
          </a:xfrm>
          <a:prstGeom prst="curvedLeftArrow">
            <a:avLst>
              <a:gd name="adj1" fmla="val 23478"/>
              <a:gd name="adj2" fmla="val 56630"/>
              <a:gd name="adj3" fmla="val 2427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a:solidFill>
                <a:schemeClr val="tx1"/>
              </a:solidFill>
            </a:endParaRPr>
          </a:p>
        </p:txBody>
      </p:sp>
      <p:sp>
        <p:nvSpPr>
          <p:cNvPr id="18" name="Levo ukrivljena puščica 17"/>
          <p:cNvSpPr/>
          <p:nvPr/>
        </p:nvSpPr>
        <p:spPr>
          <a:xfrm rot="2266486">
            <a:off x="7727482" y="4416463"/>
            <a:ext cx="569259" cy="1182300"/>
          </a:xfrm>
          <a:prstGeom prst="curvedLeftArrow">
            <a:avLst>
              <a:gd name="adj1" fmla="val 23478"/>
              <a:gd name="adj2" fmla="val 56630"/>
              <a:gd name="adj3" fmla="val 2427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a:solidFill>
                <a:schemeClr val="tx1"/>
              </a:solidFill>
            </a:endParaRPr>
          </a:p>
        </p:txBody>
      </p:sp>
      <p:sp>
        <p:nvSpPr>
          <p:cNvPr id="19" name="Levo ukrivljena puščica 18"/>
          <p:cNvSpPr/>
          <p:nvPr/>
        </p:nvSpPr>
        <p:spPr>
          <a:xfrm rot="8157895">
            <a:off x="5480470" y="4397682"/>
            <a:ext cx="569259" cy="1182300"/>
          </a:xfrm>
          <a:prstGeom prst="curvedLeftArrow">
            <a:avLst>
              <a:gd name="adj1" fmla="val 23478"/>
              <a:gd name="adj2" fmla="val 56630"/>
              <a:gd name="adj3" fmla="val 2427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a:solidFill>
                <a:schemeClr val="tx1"/>
              </a:solidFill>
            </a:endParaRPr>
          </a:p>
        </p:txBody>
      </p:sp>
      <p:sp>
        <p:nvSpPr>
          <p:cNvPr id="20" name="Levo ukrivljena puščica 19"/>
          <p:cNvSpPr/>
          <p:nvPr/>
        </p:nvSpPr>
        <p:spPr>
          <a:xfrm rot="14278004">
            <a:off x="5539464" y="2717386"/>
            <a:ext cx="569259" cy="1182300"/>
          </a:xfrm>
          <a:prstGeom prst="curvedLeftArrow">
            <a:avLst>
              <a:gd name="adj1" fmla="val 23478"/>
              <a:gd name="adj2" fmla="val 56630"/>
              <a:gd name="adj3" fmla="val 2427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a:solidFill>
                <a:schemeClr val="tx1"/>
              </a:solidFill>
            </a:endParaRPr>
          </a:p>
        </p:txBody>
      </p:sp>
      <p:pic>
        <p:nvPicPr>
          <p:cNvPr id="21" name="Slika 20"/>
          <p:cNvPicPr>
            <a:picLocks noChangeAspect="1"/>
          </p:cNvPicPr>
          <p:nvPr/>
        </p:nvPicPr>
        <p:blipFill>
          <a:blip r:embed="rId5"/>
          <a:stretch>
            <a:fillRect/>
          </a:stretch>
        </p:blipFill>
        <p:spPr>
          <a:xfrm>
            <a:off x="1779495" y="112771"/>
            <a:ext cx="8216152" cy="6643514"/>
          </a:xfrm>
          <a:prstGeom prst="rect">
            <a:avLst/>
          </a:prstGeom>
        </p:spPr>
      </p:pic>
      <p:pic>
        <p:nvPicPr>
          <p:cNvPr id="3" name="Zvok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1625" y="6397625"/>
            <a:ext cx="244475" cy="244475"/>
          </a:xfrm>
          <a:prstGeom prst="rect">
            <a:avLst/>
          </a:prstGeom>
        </p:spPr>
      </p:pic>
    </p:spTree>
    <p:custDataLst>
      <p:tags r:id="rId1"/>
    </p:custDataLst>
    <p:extLst>
      <p:ext uri="{BB962C8B-B14F-4D97-AF65-F5344CB8AC3E}">
        <p14:creationId xmlns:p14="http://schemas.microsoft.com/office/powerpoint/2010/main" val="283349314"/>
      </p:ext>
    </p:extLst>
  </p:cSld>
  <p:clrMapOvr>
    <a:masterClrMapping/>
  </p:clrMapOvr>
  <mc:AlternateContent xmlns:mc="http://schemas.openxmlformats.org/markup-compatibility/2006" xmlns:p14="http://schemas.microsoft.com/office/powerpoint/2010/main">
    <mc:Choice Requires="p14">
      <p:transition spd="slow" p14:dur="2000" advTm="61415"/>
    </mc:Choice>
    <mc:Fallback xmlns="">
      <p:transition spd="slow" advTm="61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5" grpId="0"/>
      <p:bldP spid="7" grpId="0"/>
      <p:bldP spid="8" grpId="0"/>
      <p:bldP spid="9" grpId="0"/>
      <p:bldP spid="10" grpId="0"/>
      <p:bldP spid="11" grpId="0"/>
      <p:bldP spid="12" grpId="0"/>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aobljeni pravokotnik 11"/>
          <p:cNvSpPr/>
          <p:nvPr/>
        </p:nvSpPr>
        <p:spPr>
          <a:xfrm>
            <a:off x="118176" y="699987"/>
            <a:ext cx="1913964" cy="1039166"/>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2052" name="Picture 4" descr="Fototapeta na lodówkę Cykl życiowy żaby - Wally24.pl"/>
          <p:cNvPicPr>
            <a:picLocks noChangeAspect="1" noChangeArrowheads="1"/>
          </p:cNvPicPr>
          <p:nvPr/>
        </p:nvPicPr>
        <p:blipFill rotWithShape="1">
          <a:blip r:embed="rId5">
            <a:extLst>
              <a:ext uri="{28A0092B-C50C-407E-A947-70E740481C1C}">
                <a14:useLocalDpi xmlns:a14="http://schemas.microsoft.com/office/drawing/2010/main" val="0"/>
              </a:ext>
            </a:extLst>
          </a:blip>
          <a:srcRect l="5810" t="4839" r="7186" b="5880"/>
          <a:stretch/>
        </p:blipFill>
        <p:spPr bwMode="auto">
          <a:xfrm>
            <a:off x="2102224" y="1306644"/>
            <a:ext cx="5903258" cy="4545958"/>
          </a:xfrm>
          <a:prstGeom prst="rect">
            <a:avLst/>
          </a:prstGeom>
          <a:noFill/>
          <a:extLst>
            <a:ext uri="{909E8E84-426E-40DD-AFC4-6F175D3DCCD1}">
              <a14:hiddenFill xmlns:a14="http://schemas.microsoft.com/office/drawing/2010/main">
                <a:solidFill>
                  <a:srgbClr val="FFFFFF"/>
                </a:solidFill>
              </a14:hiddenFill>
            </a:ext>
          </a:extLst>
        </p:spPr>
      </p:pic>
      <p:sp>
        <p:nvSpPr>
          <p:cNvPr id="2" name="PoljeZBesedilom 1"/>
          <p:cNvSpPr txBox="1"/>
          <p:nvPr/>
        </p:nvSpPr>
        <p:spPr>
          <a:xfrm>
            <a:off x="412376" y="255494"/>
            <a:ext cx="9919448" cy="369332"/>
          </a:xfrm>
          <a:prstGeom prst="rect">
            <a:avLst/>
          </a:prstGeom>
          <a:noFill/>
        </p:spPr>
        <p:txBody>
          <a:bodyPr wrap="square" rtlCol="0">
            <a:spAutoFit/>
          </a:bodyPr>
          <a:lstStyle/>
          <a:p>
            <a:r>
              <a:rPr lang="sl-SI" dirty="0" smtClean="0"/>
              <a:t>V življenjskem krogu organizma (živega bitja) so različna obdobja.</a:t>
            </a:r>
            <a:endParaRPr lang="sl-SI" dirty="0"/>
          </a:p>
        </p:txBody>
      </p:sp>
      <p:sp>
        <p:nvSpPr>
          <p:cNvPr id="3" name="PoljeZBesedilom 2"/>
          <p:cNvSpPr txBox="1"/>
          <p:nvPr/>
        </p:nvSpPr>
        <p:spPr>
          <a:xfrm>
            <a:off x="375302" y="805874"/>
            <a:ext cx="1586753" cy="830997"/>
          </a:xfrm>
          <a:prstGeom prst="rect">
            <a:avLst/>
          </a:prstGeom>
          <a:noFill/>
        </p:spPr>
        <p:txBody>
          <a:bodyPr wrap="square" rtlCol="0">
            <a:spAutoFit/>
          </a:bodyPr>
          <a:lstStyle/>
          <a:p>
            <a:r>
              <a:rPr lang="sl-SI" sz="2000" dirty="0" smtClean="0">
                <a:solidFill>
                  <a:srgbClr val="FF0000"/>
                </a:solidFill>
              </a:rPr>
              <a:t>Življenjski krog </a:t>
            </a:r>
            <a:r>
              <a:rPr lang="sl-SI" sz="2800" dirty="0" smtClean="0">
                <a:solidFill>
                  <a:srgbClr val="FF0000"/>
                </a:solidFill>
              </a:rPr>
              <a:t>ŽABE</a:t>
            </a:r>
            <a:endParaRPr lang="sl-SI" sz="2800" dirty="0">
              <a:solidFill>
                <a:srgbClr val="FF0000"/>
              </a:solidFill>
            </a:endParaRPr>
          </a:p>
        </p:txBody>
      </p:sp>
      <p:sp>
        <p:nvSpPr>
          <p:cNvPr id="4" name="PoljeZBesedilom 3"/>
          <p:cNvSpPr txBox="1"/>
          <p:nvPr/>
        </p:nvSpPr>
        <p:spPr>
          <a:xfrm>
            <a:off x="972671" y="3810000"/>
            <a:ext cx="1353671" cy="369332"/>
          </a:xfrm>
          <a:prstGeom prst="rect">
            <a:avLst/>
          </a:prstGeom>
          <a:noFill/>
        </p:spPr>
        <p:txBody>
          <a:bodyPr wrap="square" rtlCol="0">
            <a:spAutoFit/>
          </a:bodyPr>
          <a:lstStyle/>
          <a:p>
            <a:r>
              <a:rPr lang="sl-SI" dirty="0" smtClean="0"/>
              <a:t>jajčeca</a:t>
            </a:r>
            <a:endParaRPr lang="sl-SI" dirty="0"/>
          </a:p>
        </p:txBody>
      </p:sp>
      <p:sp>
        <p:nvSpPr>
          <p:cNvPr id="5" name="PoljeZBesedilom 4"/>
          <p:cNvSpPr txBox="1"/>
          <p:nvPr/>
        </p:nvSpPr>
        <p:spPr>
          <a:xfrm>
            <a:off x="470647" y="5410200"/>
            <a:ext cx="2357717" cy="369332"/>
          </a:xfrm>
          <a:prstGeom prst="rect">
            <a:avLst/>
          </a:prstGeom>
          <a:noFill/>
        </p:spPr>
        <p:txBody>
          <a:bodyPr wrap="square" rtlCol="0">
            <a:spAutoFit/>
          </a:bodyPr>
          <a:lstStyle/>
          <a:p>
            <a:r>
              <a:rPr lang="sl-SI" dirty="0" smtClean="0"/>
              <a:t>Paglavci podobni ribam</a:t>
            </a:r>
            <a:endParaRPr lang="sl-SI" dirty="0"/>
          </a:p>
        </p:txBody>
      </p:sp>
      <p:sp>
        <p:nvSpPr>
          <p:cNvPr id="6" name="PoljeZBesedilom 5"/>
          <p:cNvSpPr txBox="1"/>
          <p:nvPr/>
        </p:nvSpPr>
        <p:spPr>
          <a:xfrm>
            <a:off x="5139018" y="5852602"/>
            <a:ext cx="1396254" cy="381000"/>
          </a:xfrm>
          <a:prstGeom prst="rect">
            <a:avLst/>
          </a:prstGeom>
          <a:noFill/>
        </p:spPr>
        <p:txBody>
          <a:bodyPr wrap="square" rtlCol="0">
            <a:spAutoFit/>
          </a:bodyPr>
          <a:lstStyle/>
          <a:p>
            <a:r>
              <a:rPr lang="sl-SI" dirty="0" smtClean="0">
                <a:solidFill>
                  <a:srgbClr val="00B050"/>
                </a:solidFill>
              </a:rPr>
              <a:t>Razvoj nog</a:t>
            </a:r>
            <a:endParaRPr lang="sl-SI" dirty="0">
              <a:solidFill>
                <a:srgbClr val="00B050"/>
              </a:solidFill>
            </a:endParaRPr>
          </a:p>
        </p:txBody>
      </p:sp>
      <p:sp>
        <p:nvSpPr>
          <p:cNvPr id="7" name="PoljeZBesedilom 6"/>
          <p:cNvSpPr txBox="1"/>
          <p:nvPr/>
        </p:nvSpPr>
        <p:spPr>
          <a:xfrm>
            <a:off x="7830670" y="4250160"/>
            <a:ext cx="1649506" cy="646331"/>
          </a:xfrm>
          <a:prstGeom prst="rect">
            <a:avLst/>
          </a:prstGeom>
          <a:noFill/>
        </p:spPr>
        <p:txBody>
          <a:bodyPr wrap="square" rtlCol="0">
            <a:spAutoFit/>
          </a:bodyPr>
          <a:lstStyle/>
          <a:p>
            <a:r>
              <a:rPr lang="sl-SI" dirty="0" smtClean="0">
                <a:solidFill>
                  <a:srgbClr val="00B050"/>
                </a:solidFill>
              </a:rPr>
              <a:t>Ko odpade rep, se razvije jezik.</a:t>
            </a:r>
            <a:endParaRPr lang="sl-SI" dirty="0">
              <a:solidFill>
                <a:srgbClr val="00B050"/>
              </a:solidFill>
            </a:endParaRPr>
          </a:p>
        </p:txBody>
      </p:sp>
      <p:sp>
        <p:nvSpPr>
          <p:cNvPr id="8" name="PoljeZBesedilom 7"/>
          <p:cNvSpPr txBox="1"/>
          <p:nvPr/>
        </p:nvSpPr>
        <p:spPr>
          <a:xfrm>
            <a:off x="3270902" y="967590"/>
            <a:ext cx="4594411" cy="369332"/>
          </a:xfrm>
          <a:prstGeom prst="rect">
            <a:avLst/>
          </a:prstGeom>
          <a:noFill/>
        </p:spPr>
        <p:txBody>
          <a:bodyPr wrap="square" rtlCol="0">
            <a:spAutoFit/>
          </a:bodyPr>
          <a:lstStyle/>
          <a:p>
            <a:r>
              <a:rPr lang="sl-SI" dirty="0" smtClean="0">
                <a:solidFill>
                  <a:srgbClr val="00B050"/>
                </a:solidFill>
              </a:rPr>
              <a:t>Po 16-ih tednih je preobrazba končana.</a:t>
            </a:r>
            <a:endParaRPr lang="sl-SI" dirty="0">
              <a:solidFill>
                <a:srgbClr val="00B050"/>
              </a:solidFill>
            </a:endParaRPr>
          </a:p>
        </p:txBody>
      </p:sp>
      <p:sp>
        <p:nvSpPr>
          <p:cNvPr id="9" name="PoljeZBesedilom 8"/>
          <p:cNvSpPr txBox="1"/>
          <p:nvPr/>
        </p:nvSpPr>
        <p:spPr>
          <a:xfrm>
            <a:off x="7172791" y="1817919"/>
            <a:ext cx="2509092" cy="923330"/>
          </a:xfrm>
          <a:prstGeom prst="rect">
            <a:avLst/>
          </a:prstGeom>
          <a:noFill/>
        </p:spPr>
        <p:txBody>
          <a:bodyPr wrap="square" rtlCol="0">
            <a:spAutoFit/>
          </a:bodyPr>
          <a:lstStyle/>
          <a:p>
            <a:r>
              <a:rPr lang="sl-SI" dirty="0" smtClean="0"/>
              <a:t>Odrasla žaba izleže svoja jajčeca in življenjski krog se nadaljuje.</a:t>
            </a:r>
            <a:endParaRPr lang="sl-SI" dirty="0"/>
          </a:p>
        </p:txBody>
      </p:sp>
      <p:sp>
        <p:nvSpPr>
          <p:cNvPr id="10" name="PoljeZBesedilom 9"/>
          <p:cNvSpPr txBox="1"/>
          <p:nvPr/>
        </p:nvSpPr>
        <p:spPr>
          <a:xfrm>
            <a:off x="10784541" y="1510554"/>
            <a:ext cx="1125071" cy="4401205"/>
          </a:xfrm>
          <a:prstGeom prst="rect">
            <a:avLst/>
          </a:prstGeom>
          <a:noFill/>
        </p:spPr>
        <p:txBody>
          <a:bodyPr wrap="square" rtlCol="0">
            <a:spAutoFit/>
          </a:bodyPr>
          <a:lstStyle/>
          <a:p>
            <a:r>
              <a:rPr lang="sl-SI" sz="2800" b="1" dirty="0" smtClean="0">
                <a:solidFill>
                  <a:srgbClr val="00B050"/>
                </a:solidFill>
              </a:rPr>
              <a:t>P</a:t>
            </a:r>
          </a:p>
          <a:p>
            <a:r>
              <a:rPr lang="sl-SI" sz="2800" b="1" dirty="0" smtClean="0">
                <a:solidFill>
                  <a:srgbClr val="00B050"/>
                </a:solidFill>
              </a:rPr>
              <a:t>R</a:t>
            </a:r>
          </a:p>
          <a:p>
            <a:r>
              <a:rPr lang="sl-SI" sz="2800" b="1" dirty="0" smtClean="0">
                <a:solidFill>
                  <a:srgbClr val="00B050"/>
                </a:solidFill>
              </a:rPr>
              <a:t>E</a:t>
            </a:r>
          </a:p>
          <a:p>
            <a:r>
              <a:rPr lang="sl-SI" sz="2800" b="1" dirty="0" smtClean="0">
                <a:solidFill>
                  <a:srgbClr val="00B050"/>
                </a:solidFill>
              </a:rPr>
              <a:t>O</a:t>
            </a:r>
          </a:p>
          <a:p>
            <a:r>
              <a:rPr lang="sl-SI" sz="2800" b="1" dirty="0" smtClean="0">
                <a:solidFill>
                  <a:srgbClr val="00B050"/>
                </a:solidFill>
              </a:rPr>
              <a:t>B</a:t>
            </a:r>
          </a:p>
          <a:p>
            <a:r>
              <a:rPr lang="sl-SI" sz="2800" b="1" dirty="0" smtClean="0">
                <a:solidFill>
                  <a:srgbClr val="00B050"/>
                </a:solidFill>
              </a:rPr>
              <a:t>R</a:t>
            </a:r>
          </a:p>
          <a:p>
            <a:r>
              <a:rPr lang="sl-SI" sz="2800" b="1" dirty="0" smtClean="0">
                <a:solidFill>
                  <a:srgbClr val="00B050"/>
                </a:solidFill>
              </a:rPr>
              <a:t>A</a:t>
            </a:r>
          </a:p>
          <a:p>
            <a:r>
              <a:rPr lang="sl-SI" sz="2800" b="1" dirty="0" smtClean="0">
                <a:solidFill>
                  <a:srgbClr val="00B050"/>
                </a:solidFill>
              </a:rPr>
              <a:t>Z</a:t>
            </a:r>
          </a:p>
          <a:p>
            <a:r>
              <a:rPr lang="sl-SI" sz="2800" b="1" dirty="0" smtClean="0">
                <a:solidFill>
                  <a:srgbClr val="00B050"/>
                </a:solidFill>
              </a:rPr>
              <a:t>B</a:t>
            </a:r>
          </a:p>
          <a:p>
            <a:r>
              <a:rPr lang="sl-SI" sz="2800" b="1" dirty="0">
                <a:solidFill>
                  <a:srgbClr val="00B050"/>
                </a:solidFill>
              </a:rPr>
              <a:t>A</a:t>
            </a:r>
          </a:p>
        </p:txBody>
      </p:sp>
      <p:sp>
        <p:nvSpPr>
          <p:cNvPr id="11" name="Navzgor ukrivljena puščica 10"/>
          <p:cNvSpPr/>
          <p:nvPr/>
        </p:nvSpPr>
        <p:spPr>
          <a:xfrm rot="15636102">
            <a:off x="6673908" y="2099009"/>
            <a:ext cx="5699944" cy="2134667"/>
          </a:xfrm>
          <a:prstGeom prst="curvedUpArrow">
            <a:avLst>
              <a:gd name="adj1" fmla="val 25000"/>
              <a:gd name="adj2" fmla="val 64809"/>
              <a:gd name="adj3" fmla="val 250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pic>
        <p:nvPicPr>
          <p:cNvPr id="17" name="Zvok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1625" y="6397625"/>
            <a:ext cx="244475" cy="244475"/>
          </a:xfrm>
          <a:prstGeom prst="rect">
            <a:avLst/>
          </a:prstGeom>
        </p:spPr>
      </p:pic>
    </p:spTree>
    <p:custDataLst>
      <p:tags r:id="rId1"/>
    </p:custDataLst>
    <p:extLst>
      <p:ext uri="{BB962C8B-B14F-4D97-AF65-F5344CB8AC3E}">
        <p14:creationId xmlns:p14="http://schemas.microsoft.com/office/powerpoint/2010/main" val="3263027699"/>
      </p:ext>
    </p:extLst>
  </p:cSld>
  <p:clrMapOvr>
    <a:masterClrMapping/>
  </p:clrMapOvr>
  <mc:AlternateContent xmlns:mc="http://schemas.openxmlformats.org/markup-compatibility/2006" xmlns:p14="http://schemas.microsoft.com/office/powerpoint/2010/main">
    <mc:Choice Requires="p14">
      <p:transition spd="slow" p14:dur="2000" advTm="44340"/>
    </mc:Choice>
    <mc:Fallback xmlns="">
      <p:transition spd="slow" advTm="44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7"/>
                </p:tgtEl>
              </p:cMediaNode>
            </p:audio>
          </p:childTnLst>
        </p:cTn>
      </p:par>
    </p:tnLst>
    <p:bldLst>
      <p:bldP spid="12" grpId="0" animBg="1"/>
      <p:bldP spid="3" grpId="0"/>
      <p:bldP spid="4" grpId="0"/>
      <p:bldP spid="5" grpId="0"/>
      <p:bldP spid="6" grpId="0"/>
      <p:bldP spid="7" grpId="0"/>
      <p:bldP spid="8" grpId="0"/>
      <p:bldP spid="9" grpId="0"/>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aobljeni pravokotnik 2"/>
          <p:cNvSpPr/>
          <p:nvPr/>
        </p:nvSpPr>
        <p:spPr>
          <a:xfrm>
            <a:off x="257129" y="314505"/>
            <a:ext cx="1966118" cy="1039166"/>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PoljeZBesedilom 3"/>
          <p:cNvSpPr txBox="1"/>
          <p:nvPr/>
        </p:nvSpPr>
        <p:spPr>
          <a:xfrm>
            <a:off x="385691" y="418589"/>
            <a:ext cx="1785401" cy="830997"/>
          </a:xfrm>
          <a:prstGeom prst="rect">
            <a:avLst/>
          </a:prstGeom>
          <a:noFill/>
        </p:spPr>
        <p:txBody>
          <a:bodyPr wrap="square" rtlCol="0">
            <a:spAutoFit/>
          </a:bodyPr>
          <a:lstStyle/>
          <a:p>
            <a:r>
              <a:rPr lang="sl-SI" sz="2000" dirty="0" smtClean="0">
                <a:solidFill>
                  <a:schemeClr val="bg1"/>
                </a:solidFill>
              </a:rPr>
              <a:t>Življenjski krog </a:t>
            </a:r>
            <a:r>
              <a:rPr lang="sl-SI" sz="2800" dirty="0" smtClean="0">
                <a:solidFill>
                  <a:schemeClr val="bg1"/>
                </a:solidFill>
              </a:rPr>
              <a:t>RASTLINE</a:t>
            </a:r>
            <a:endParaRPr lang="sl-SI" sz="2800" dirty="0">
              <a:solidFill>
                <a:schemeClr val="bg1"/>
              </a:solidFill>
            </a:endParaRPr>
          </a:p>
        </p:txBody>
      </p:sp>
      <p:pic>
        <p:nvPicPr>
          <p:cNvPr id="5" name="Slika 4"/>
          <p:cNvPicPr>
            <a:picLocks noChangeAspect="1"/>
          </p:cNvPicPr>
          <p:nvPr/>
        </p:nvPicPr>
        <p:blipFill>
          <a:blip r:embed="rId5"/>
          <a:stretch>
            <a:fillRect/>
          </a:stretch>
        </p:blipFill>
        <p:spPr>
          <a:xfrm>
            <a:off x="2877389" y="712694"/>
            <a:ext cx="5938472" cy="5284695"/>
          </a:xfrm>
          <a:prstGeom prst="rect">
            <a:avLst/>
          </a:prstGeom>
        </p:spPr>
      </p:pic>
      <p:sp>
        <p:nvSpPr>
          <p:cNvPr id="6" name="PoljeZBesedilom 5"/>
          <p:cNvSpPr txBox="1"/>
          <p:nvPr/>
        </p:nvSpPr>
        <p:spPr>
          <a:xfrm>
            <a:off x="10210800" y="2927439"/>
            <a:ext cx="1734671" cy="646331"/>
          </a:xfrm>
          <a:prstGeom prst="rect">
            <a:avLst/>
          </a:prstGeom>
          <a:noFill/>
        </p:spPr>
        <p:txBody>
          <a:bodyPr wrap="square" rtlCol="0">
            <a:spAutoFit/>
          </a:bodyPr>
          <a:lstStyle/>
          <a:p>
            <a:r>
              <a:rPr lang="sl-SI" dirty="0" smtClean="0"/>
              <a:t>Semena vzklijejo v sadike.</a:t>
            </a:r>
            <a:endParaRPr lang="sl-SI" dirty="0"/>
          </a:p>
        </p:txBody>
      </p:sp>
      <p:sp>
        <p:nvSpPr>
          <p:cNvPr id="7" name="Levo ukrivljena puščica 6"/>
          <p:cNvSpPr/>
          <p:nvPr/>
        </p:nvSpPr>
        <p:spPr>
          <a:xfrm>
            <a:off x="7530353" y="834087"/>
            <a:ext cx="2604247" cy="5208125"/>
          </a:xfrm>
          <a:prstGeom prst="curvedLeftArrow">
            <a:avLst>
              <a:gd name="adj1" fmla="val 12040"/>
              <a:gd name="adj2" fmla="val 41846"/>
              <a:gd name="adj3" fmla="val 2603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8" name="PoljeZBesedilom 7"/>
          <p:cNvSpPr txBox="1"/>
          <p:nvPr/>
        </p:nvSpPr>
        <p:spPr>
          <a:xfrm>
            <a:off x="220667" y="1936377"/>
            <a:ext cx="2580522" cy="923330"/>
          </a:xfrm>
          <a:prstGeom prst="rect">
            <a:avLst/>
          </a:prstGeom>
          <a:noFill/>
        </p:spPr>
        <p:txBody>
          <a:bodyPr wrap="square" rtlCol="0">
            <a:spAutoFit/>
          </a:bodyPr>
          <a:lstStyle/>
          <a:p>
            <a:r>
              <a:rPr lang="sl-SI" dirty="0" smtClean="0"/>
              <a:t>Odrasle rastline tvorijo lastna semena. Tako se življenjski krog nadaljuje.</a:t>
            </a:r>
            <a:endParaRPr lang="sl-SI" dirty="0"/>
          </a:p>
        </p:txBody>
      </p:sp>
      <p:pic>
        <p:nvPicPr>
          <p:cNvPr id="2" name="Zvo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1625" y="6397625"/>
            <a:ext cx="244475" cy="244475"/>
          </a:xfrm>
          <a:prstGeom prst="rect">
            <a:avLst/>
          </a:prstGeom>
        </p:spPr>
      </p:pic>
    </p:spTree>
    <p:custDataLst>
      <p:tags r:id="rId1"/>
    </p:custDataLst>
    <p:extLst>
      <p:ext uri="{BB962C8B-B14F-4D97-AF65-F5344CB8AC3E}">
        <p14:creationId xmlns:p14="http://schemas.microsoft.com/office/powerpoint/2010/main" val="34461558"/>
      </p:ext>
    </p:extLst>
  </p:cSld>
  <p:clrMapOvr>
    <a:masterClrMapping/>
  </p:clrMapOvr>
  <mc:AlternateContent xmlns:mc="http://schemas.openxmlformats.org/markup-compatibility/2006" xmlns:p14="http://schemas.microsoft.com/office/powerpoint/2010/main">
    <mc:Choice Requires="p14">
      <p:transition spd="slow" p14:dur="2000" advTm="16752"/>
    </mc:Choice>
    <mc:Fallback xmlns="">
      <p:transition spd="slow" advTm="1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3" grpId="0" animBg="1"/>
      <p:bldP spid="4" grpId="0"/>
      <p:bldP spid="6" grpId="0"/>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286871" y="268941"/>
            <a:ext cx="9843247" cy="461665"/>
          </a:xfrm>
          <a:prstGeom prst="rect">
            <a:avLst/>
          </a:prstGeom>
          <a:noFill/>
        </p:spPr>
        <p:txBody>
          <a:bodyPr wrap="square" rtlCol="0">
            <a:spAutoFit/>
          </a:bodyPr>
          <a:lstStyle/>
          <a:p>
            <a:r>
              <a:rPr lang="sl-SI" sz="2400" dirty="0" smtClean="0"/>
              <a:t>Se pa v razvoju človeka dogaja veliko sprememb.</a:t>
            </a:r>
            <a:endParaRPr lang="sl-SI" sz="2400" dirty="0"/>
          </a:p>
        </p:txBody>
      </p:sp>
      <p:pic>
        <p:nvPicPr>
          <p:cNvPr id="3" name="Slika 2"/>
          <p:cNvPicPr>
            <a:picLocks noChangeAspect="1"/>
          </p:cNvPicPr>
          <p:nvPr/>
        </p:nvPicPr>
        <p:blipFill>
          <a:blip r:embed="rId5"/>
          <a:stretch>
            <a:fillRect/>
          </a:stretch>
        </p:blipFill>
        <p:spPr>
          <a:xfrm>
            <a:off x="3334590" y="3390161"/>
            <a:ext cx="2296310" cy="3324120"/>
          </a:xfrm>
          <a:prstGeom prst="rect">
            <a:avLst/>
          </a:prstGeom>
        </p:spPr>
      </p:pic>
      <p:pic>
        <p:nvPicPr>
          <p:cNvPr id="4" name="Slika 3"/>
          <p:cNvPicPr>
            <a:picLocks noChangeAspect="1"/>
          </p:cNvPicPr>
          <p:nvPr/>
        </p:nvPicPr>
        <p:blipFill>
          <a:blip r:embed="rId6"/>
          <a:stretch>
            <a:fillRect/>
          </a:stretch>
        </p:blipFill>
        <p:spPr>
          <a:xfrm>
            <a:off x="7679441" y="3170527"/>
            <a:ext cx="2237764" cy="3324120"/>
          </a:xfrm>
          <a:prstGeom prst="rect">
            <a:avLst/>
          </a:prstGeom>
        </p:spPr>
      </p:pic>
      <p:sp>
        <p:nvSpPr>
          <p:cNvPr id="5" name="PoljeZBesedilom 4"/>
          <p:cNvSpPr txBox="1"/>
          <p:nvPr/>
        </p:nvSpPr>
        <p:spPr>
          <a:xfrm>
            <a:off x="349624" y="927847"/>
            <a:ext cx="5105400" cy="1200329"/>
          </a:xfrm>
          <a:prstGeom prst="rect">
            <a:avLst/>
          </a:prstGeom>
          <a:noFill/>
        </p:spPr>
        <p:txBody>
          <a:bodyPr wrap="square" rtlCol="0">
            <a:spAutoFit/>
          </a:bodyPr>
          <a:lstStyle/>
          <a:p>
            <a:r>
              <a:rPr lang="sl-SI" dirty="0" smtClean="0"/>
              <a:t>V otroštvu je telesna rast dokaj </a:t>
            </a:r>
            <a:r>
              <a:rPr lang="sl-SI" dirty="0"/>
              <a:t>h</a:t>
            </a:r>
            <a:r>
              <a:rPr lang="sl-SI" dirty="0" smtClean="0"/>
              <a:t>itra, potem se upočasni. Med 10. in 12. letom vstopijo v obdobje </a:t>
            </a:r>
            <a:r>
              <a:rPr lang="sl-SI" b="1" dirty="0" smtClean="0"/>
              <a:t>pubertete</a:t>
            </a:r>
            <a:r>
              <a:rPr lang="sl-SI" dirty="0" smtClean="0"/>
              <a:t> dekleta. Pri fantih se to obdobje začne še kakšno leto kasneje.</a:t>
            </a:r>
            <a:endParaRPr lang="sl-SI" dirty="0"/>
          </a:p>
        </p:txBody>
      </p:sp>
      <p:sp>
        <p:nvSpPr>
          <p:cNvPr id="6" name="PoljeZBesedilom 5"/>
          <p:cNvSpPr txBox="1"/>
          <p:nvPr/>
        </p:nvSpPr>
        <p:spPr>
          <a:xfrm>
            <a:off x="349624" y="2229232"/>
            <a:ext cx="4464424" cy="646331"/>
          </a:xfrm>
          <a:prstGeom prst="rect">
            <a:avLst/>
          </a:prstGeom>
          <a:noFill/>
        </p:spPr>
        <p:txBody>
          <a:bodyPr wrap="square" rtlCol="0">
            <a:spAutoFit/>
          </a:bodyPr>
          <a:lstStyle/>
          <a:p>
            <a:r>
              <a:rPr lang="sl-SI" b="1" dirty="0" smtClean="0"/>
              <a:t>Puberteta</a:t>
            </a:r>
            <a:r>
              <a:rPr lang="sl-SI" dirty="0" smtClean="0"/>
              <a:t> je obdobje </a:t>
            </a:r>
            <a:r>
              <a:rPr lang="sl-SI" b="1" dirty="0" smtClean="0"/>
              <a:t>spolnega dozorevanja</a:t>
            </a:r>
            <a:r>
              <a:rPr lang="sl-SI" dirty="0" smtClean="0"/>
              <a:t>, ko se iz otroka razvije odrasla oseba.</a:t>
            </a:r>
            <a:endParaRPr lang="sl-SI" dirty="0"/>
          </a:p>
        </p:txBody>
      </p:sp>
      <p:sp>
        <p:nvSpPr>
          <p:cNvPr id="7" name="PoljeZBesedilom 6"/>
          <p:cNvSpPr txBox="1"/>
          <p:nvPr/>
        </p:nvSpPr>
        <p:spPr>
          <a:xfrm>
            <a:off x="421342" y="3451411"/>
            <a:ext cx="3944470" cy="923330"/>
          </a:xfrm>
          <a:prstGeom prst="rect">
            <a:avLst/>
          </a:prstGeom>
          <a:noFill/>
        </p:spPr>
        <p:txBody>
          <a:bodyPr wrap="square" rtlCol="0">
            <a:spAutoFit/>
          </a:bodyPr>
          <a:lstStyle/>
          <a:p>
            <a:r>
              <a:rPr lang="sl-SI" dirty="0" smtClean="0"/>
              <a:t>Dekletom se </a:t>
            </a:r>
            <a:r>
              <a:rPr lang="sl-SI" b="1" dirty="0" smtClean="0"/>
              <a:t>povečajo prsi</a:t>
            </a:r>
            <a:r>
              <a:rPr lang="sl-SI" dirty="0" smtClean="0"/>
              <a:t>, pojavijo se </a:t>
            </a:r>
            <a:r>
              <a:rPr lang="sl-SI" b="1" dirty="0" smtClean="0"/>
              <a:t>dlačice</a:t>
            </a:r>
            <a:r>
              <a:rPr lang="sl-SI" dirty="0" smtClean="0"/>
              <a:t> okoli spolovila in pod pazduho, na obrazu se pojavijo </a:t>
            </a:r>
            <a:r>
              <a:rPr lang="sl-SI" b="1" dirty="0" smtClean="0"/>
              <a:t>mozolji</a:t>
            </a:r>
            <a:r>
              <a:rPr lang="sl-SI" dirty="0" smtClean="0"/>
              <a:t>.</a:t>
            </a:r>
            <a:endParaRPr lang="sl-SI" dirty="0"/>
          </a:p>
        </p:txBody>
      </p:sp>
      <p:sp>
        <p:nvSpPr>
          <p:cNvPr id="8" name="PoljeZBesedilom 7"/>
          <p:cNvSpPr txBox="1"/>
          <p:nvPr/>
        </p:nvSpPr>
        <p:spPr>
          <a:xfrm>
            <a:off x="7029498" y="1779494"/>
            <a:ext cx="4127077" cy="1200329"/>
          </a:xfrm>
          <a:prstGeom prst="rect">
            <a:avLst/>
          </a:prstGeom>
          <a:noFill/>
        </p:spPr>
        <p:txBody>
          <a:bodyPr wrap="square" rtlCol="0">
            <a:spAutoFit/>
          </a:bodyPr>
          <a:lstStyle/>
          <a:p>
            <a:r>
              <a:rPr lang="sl-SI" dirty="0" smtClean="0"/>
              <a:t>Fantom se razvijejo spolni organi, pojavi se </a:t>
            </a:r>
            <a:r>
              <a:rPr lang="sl-SI" b="1" dirty="0" smtClean="0"/>
              <a:t>poraščenost</a:t>
            </a:r>
            <a:r>
              <a:rPr lang="sl-SI" dirty="0" smtClean="0"/>
              <a:t> pod pazduho, po obrazu in okoli spolovila. Njihov glas postane </a:t>
            </a:r>
            <a:r>
              <a:rPr lang="sl-SI" b="1" dirty="0" smtClean="0"/>
              <a:t>nižji </a:t>
            </a:r>
            <a:r>
              <a:rPr lang="sl-SI" dirty="0" smtClean="0"/>
              <a:t>– temu pravimo, da mutirajo.</a:t>
            </a:r>
            <a:endParaRPr lang="sl-SI" dirty="0"/>
          </a:p>
        </p:txBody>
      </p:sp>
      <p:pic>
        <p:nvPicPr>
          <p:cNvPr id="9" name="Zvok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31625" y="6397625"/>
            <a:ext cx="244475" cy="244475"/>
          </a:xfrm>
          <a:prstGeom prst="rect">
            <a:avLst/>
          </a:prstGeom>
        </p:spPr>
      </p:pic>
    </p:spTree>
    <p:custDataLst>
      <p:tags r:id="rId1"/>
    </p:custDataLst>
    <p:extLst>
      <p:ext uri="{BB962C8B-B14F-4D97-AF65-F5344CB8AC3E}">
        <p14:creationId xmlns:p14="http://schemas.microsoft.com/office/powerpoint/2010/main" val="1132828908"/>
      </p:ext>
    </p:extLst>
  </p:cSld>
  <p:clrMapOvr>
    <a:masterClrMapping/>
  </p:clrMapOvr>
  <mc:AlternateContent xmlns:mc="http://schemas.openxmlformats.org/markup-compatibility/2006" xmlns:p14="http://schemas.microsoft.com/office/powerpoint/2010/main">
    <mc:Choice Requires="p14">
      <p:transition spd="slow" p14:dur="2000" advTm="73530"/>
    </mc:Choice>
    <mc:Fallback xmlns="">
      <p:transition spd="slow" advTm="73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318247" y="237565"/>
            <a:ext cx="8825753" cy="369332"/>
          </a:xfrm>
          <a:prstGeom prst="rect">
            <a:avLst/>
          </a:prstGeom>
          <a:noFill/>
        </p:spPr>
        <p:txBody>
          <a:bodyPr wrap="square" rtlCol="0">
            <a:spAutoFit/>
          </a:bodyPr>
          <a:lstStyle/>
          <a:p>
            <a:r>
              <a:rPr lang="sl-SI" dirty="0" smtClean="0"/>
              <a:t>Zrel odrasel človek je sposoben zaživeti samostojno življenje in si ustvariti družino.</a:t>
            </a:r>
            <a:endParaRPr lang="sl-SI" dirty="0"/>
          </a:p>
        </p:txBody>
      </p:sp>
      <p:sp>
        <p:nvSpPr>
          <p:cNvPr id="3" name="PoljeZBesedilom 2"/>
          <p:cNvSpPr txBox="1"/>
          <p:nvPr/>
        </p:nvSpPr>
        <p:spPr>
          <a:xfrm>
            <a:off x="1389552" y="657171"/>
            <a:ext cx="10134600" cy="369332"/>
          </a:xfrm>
          <a:prstGeom prst="rect">
            <a:avLst/>
          </a:prstGeom>
          <a:noFill/>
        </p:spPr>
        <p:txBody>
          <a:bodyPr wrap="square" rtlCol="0">
            <a:spAutoFit/>
          </a:bodyPr>
          <a:lstStyle/>
          <a:p>
            <a:r>
              <a:rPr lang="sl-SI" dirty="0" smtClean="0"/>
              <a:t>Z leti se človek postara in življenje neizogibno pride do svojega konca.</a:t>
            </a:r>
            <a:endParaRPr lang="sl-SI" dirty="0"/>
          </a:p>
        </p:txBody>
      </p:sp>
      <p:sp>
        <p:nvSpPr>
          <p:cNvPr id="4" name="PoljeZBesedilom 3"/>
          <p:cNvSpPr txBox="1"/>
          <p:nvPr/>
        </p:nvSpPr>
        <p:spPr>
          <a:xfrm>
            <a:off x="252454" y="1414531"/>
            <a:ext cx="11859900" cy="646331"/>
          </a:xfrm>
          <a:prstGeom prst="rect">
            <a:avLst/>
          </a:prstGeom>
          <a:noFill/>
        </p:spPr>
        <p:txBody>
          <a:bodyPr wrap="square" rtlCol="0">
            <a:spAutoFit/>
          </a:bodyPr>
          <a:lstStyle/>
          <a:p>
            <a:r>
              <a:rPr lang="sl-SI" dirty="0" smtClean="0"/>
              <a:t>ZANIMIVOST:</a:t>
            </a:r>
          </a:p>
          <a:p>
            <a:r>
              <a:rPr lang="sl-SI" dirty="0" smtClean="0"/>
              <a:t>Na rast in razvoj človeka vpliva tudi okolje. Pred 100 leti so bili na primer ljudje v povprečju za okrog 10 cm nižji, kot so danes.</a:t>
            </a:r>
            <a:endParaRPr lang="sl-SI" dirty="0"/>
          </a:p>
        </p:txBody>
      </p:sp>
      <p:pic>
        <p:nvPicPr>
          <p:cNvPr id="5" name="Slika 4"/>
          <p:cNvPicPr>
            <a:picLocks noChangeAspect="1"/>
          </p:cNvPicPr>
          <p:nvPr/>
        </p:nvPicPr>
        <p:blipFill>
          <a:blip r:embed="rId5"/>
          <a:stretch>
            <a:fillRect/>
          </a:stretch>
        </p:blipFill>
        <p:spPr>
          <a:xfrm>
            <a:off x="318247" y="2160257"/>
            <a:ext cx="7010160" cy="3110990"/>
          </a:xfrm>
          <a:prstGeom prst="rect">
            <a:avLst/>
          </a:prstGeom>
        </p:spPr>
      </p:pic>
      <p:sp>
        <p:nvSpPr>
          <p:cNvPr id="6" name="PoljeZBesedilom 5"/>
          <p:cNvSpPr txBox="1"/>
          <p:nvPr/>
        </p:nvSpPr>
        <p:spPr>
          <a:xfrm>
            <a:off x="5912224" y="5419165"/>
            <a:ext cx="5937394" cy="1200329"/>
          </a:xfrm>
          <a:prstGeom prst="rect">
            <a:avLst/>
          </a:prstGeom>
          <a:noFill/>
        </p:spPr>
        <p:txBody>
          <a:bodyPr wrap="square" rtlCol="0">
            <a:spAutoFit/>
          </a:bodyPr>
          <a:lstStyle/>
          <a:p>
            <a:r>
              <a:rPr lang="sl-SI" dirty="0" smtClean="0"/>
              <a:t>Ali ste vedeli:</a:t>
            </a:r>
          </a:p>
          <a:p>
            <a:pPr marL="285750" indent="-285750">
              <a:buFontTx/>
              <a:buChar char="-"/>
            </a:pPr>
            <a:r>
              <a:rPr lang="sl-SI" dirty="0"/>
              <a:t>d</a:t>
            </a:r>
            <a:r>
              <a:rPr lang="sl-SI" dirty="0" smtClean="0"/>
              <a:t>a otrok shodi, ko je star približno eno leto?</a:t>
            </a:r>
          </a:p>
          <a:p>
            <a:pPr marL="285750" indent="-285750">
              <a:buFontTx/>
              <a:buChar char="-"/>
            </a:pPr>
            <a:r>
              <a:rPr lang="sl-SI" dirty="0"/>
              <a:t>d</a:t>
            </a:r>
            <a:r>
              <a:rPr lang="sl-SI" dirty="0" smtClean="0"/>
              <a:t>a besede začne sestavljati pri starosti 14 do 15 mesecev?</a:t>
            </a:r>
          </a:p>
          <a:p>
            <a:pPr marL="285750" indent="-285750">
              <a:buFontTx/>
              <a:buChar char="-"/>
            </a:pPr>
            <a:r>
              <a:rPr lang="sl-SI" dirty="0"/>
              <a:t>d</a:t>
            </a:r>
            <a:r>
              <a:rPr lang="sl-SI" dirty="0" smtClean="0"/>
              <a:t>a večina ljudi dokončno višino pri starosti 20 let?</a:t>
            </a:r>
            <a:endParaRPr lang="sl-SI" dirty="0"/>
          </a:p>
        </p:txBody>
      </p:sp>
      <p:pic>
        <p:nvPicPr>
          <p:cNvPr id="7" name="Zvok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1625" y="6397625"/>
            <a:ext cx="244475" cy="244475"/>
          </a:xfrm>
          <a:prstGeom prst="rect">
            <a:avLst/>
          </a:prstGeom>
        </p:spPr>
      </p:pic>
    </p:spTree>
    <p:custDataLst>
      <p:tags r:id="rId1"/>
    </p:custDataLst>
    <p:extLst>
      <p:ext uri="{BB962C8B-B14F-4D97-AF65-F5344CB8AC3E}">
        <p14:creationId xmlns:p14="http://schemas.microsoft.com/office/powerpoint/2010/main" val="3174534043"/>
      </p:ext>
    </p:extLst>
  </p:cSld>
  <p:clrMapOvr>
    <a:masterClrMapping/>
  </p:clrMapOvr>
  <mc:AlternateContent xmlns:mc="http://schemas.openxmlformats.org/markup-compatibility/2006" xmlns:p14="http://schemas.microsoft.com/office/powerpoint/2010/main">
    <mc:Choice Requires="p14">
      <p:transition spd="slow" p14:dur="2000" advTm="59344"/>
    </mc:Choice>
    <mc:Fallback xmlns="">
      <p:transition spd="slow" advTm="5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3" grpId="0"/>
      <p:bldP spid="4"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8|13.1|3.5"/>
</p:tagLst>
</file>

<file path=ppt/tags/tag2.xml><?xml version="1.0" encoding="utf-8"?>
<p:tagLst xmlns:a="http://schemas.openxmlformats.org/drawingml/2006/main" xmlns:r="http://schemas.openxmlformats.org/officeDocument/2006/relationships" xmlns:p="http://schemas.openxmlformats.org/presentationml/2006/main">
  <p:tag name="TIMING" val="|10|12.4|1.3|4.1|3.2|3.3|11.1"/>
</p:tagLst>
</file>

<file path=ppt/tags/tag3.xml><?xml version="1.0" encoding="utf-8"?>
<p:tagLst xmlns:a="http://schemas.openxmlformats.org/drawingml/2006/main" xmlns:r="http://schemas.openxmlformats.org/officeDocument/2006/relationships" xmlns:p="http://schemas.openxmlformats.org/presentationml/2006/main">
  <p:tag name="TIMING" val="|1.8|4.5|6.8|6.9|7.2|6.6"/>
</p:tagLst>
</file>

<file path=ppt/tags/tag4.xml><?xml version="1.0" encoding="utf-8"?>
<p:tagLst xmlns:a="http://schemas.openxmlformats.org/drawingml/2006/main" xmlns:r="http://schemas.openxmlformats.org/officeDocument/2006/relationships" xmlns:p="http://schemas.openxmlformats.org/presentationml/2006/main">
  <p:tag name="TIMING" val="|17|3.3|4|4.4|4|3.7|7.2|5.8|5"/>
</p:tagLst>
</file>

<file path=ppt/tags/tag5.xml><?xml version="1.0" encoding="utf-8"?>
<p:tagLst xmlns:a="http://schemas.openxmlformats.org/drawingml/2006/main" xmlns:r="http://schemas.openxmlformats.org/officeDocument/2006/relationships" xmlns:p="http://schemas.openxmlformats.org/presentationml/2006/main">
  <p:tag name="TIMING" val="|7.3|3.4|1|1.7|3.8|3.6|2.4|3.4|10"/>
</p:tagLst>
</file>

<file path=ppt/tags/tag6.xml><?xml version="1.0" encoding="utf-8"?>
<p:tagLst xmlns:a="http://schemas.openxmlformats.org/drawingml/2006/main" xmlns:r="http://schemas.openxmlformats.org/officeDocument/2006/relationships" xmlns:p="http://schemas.openxmlformats.org/presentationml/2006/main">
  <p:tag name="TIMING" val="|0.8|2.9|1|3.3"/>
</p:tagLst>
</file>

<file path=ppt/tags/tag7.xml><?xml version="1.0" encoding="utf-8"?>
<p:tagLst xmlns:a="http://schemas.openxmlformats.org/drawingml/2006/main" xmlns:r="http://schemas.openxmlformats.org/officeDocument/2006/relationships" xmlns:p="http://schemas.openxmlformats.org/presentationml/2006/main">
  <p:tag name="TIMING" val="|5.2|28.5|10.7|11.9"/>
</p:tagLst>
</file>

<file path=ppt/tags/tag8.xml><?xml version="1.0" encoding="utf-8"?>
<p:tagLst xmlns:a="http://schemas.openxmlformats.org/drawingml/2006/main" xmlns:r="http://schemas.openxmlformats.org/officeDocument/2006/relationships" xmlns:p="http://schemas.openxmlformats.org/presentationml/2006/main">
  <p:tag name="TIMING" val="|7.4|7.3|21.8"/>
</p:tagLst>
</file>

<file path=ppt/tags/tag9.xml><?xml version="1.0" encoding="utf-8"?>
<p:tagLst xmlns:a="http://schemas.openxmlformats.org/drawingml/2006/main" xmlns:r="http://schemas.openxmlformats.org/officeDocument/2006/relationships" xmlns:p="http://schemas.openxmlformats.org/presentationml/2006/main">
  <p:tag name="TIMING" val="|10.2|3.6"/>
</p:tagLst>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628</Words>
  <Application>Microsoft Office PowerPoint</Application>
  <PresentationFormat>Širokozaslonsko</PresentationFormat>
  <Paragraphs>67</Paragraphs>
  <Slides>10</Slides>
  <Notes>0</Notes>
  <HiddenSlides>0</HiddenSlides>
  <MMClips>10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10</vt:i4>
      </vt:variant>
    </vt:vector>
  </HeadingPairs>
  <TitlesOfParts>
    <vt:vector size="15" baseType="lpstr">
      <vt:lpstr>AR CARTER</vt:lpstr>
      <vt:lpstr>Arial</vt:lpstr>
      <vt:lpstr>Calibri</vt:lpstr>
      <vt:lpstr>Calibri Light</vt:lpstr>
      <vt:lpstr>Officeova tema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Ignac</dc:creator>
  <cp:lastModifiedBy>anja.kucer@yahoo.com</cp:lastModifiedBy>
  <cp:revision>12</cp:revision>
  <dcterms:created xsi:type="dcterms:W3CDTF">2020-05-13T06:32:31Z</dcterms:created>
  <dcterms:modified xsi:type="dcterms:W3CDTF">2020-05-13T12:10:28Z</dcterms:modified>
</cp:coreProperties>
</file>