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7964-92D6-495D-BBB2-497764A63BC7}" type="datetimeFigureOut">
              <a:rPr lang="sl-SI" smtClean="0"/>
              <a:pPr/>
              <a:t>18. 05. 2020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1468-C2EF-4623-9F7C-4C8C0177ACB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7964-92D6-495D-BBB2-497764A63BC7}" type="datetimeFigureOut">
              <a:rPr lang="sl-SI" smtClean="0"/>
              <a:pPr/>
              <a:t>18. 05. 2020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1468-C2EF-4623-9F7C-4C8C0177ACB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7964-92D6-495D-BBB2-497764A63BC7}" type="datetimeFigureOut">
              <a:rPr lang="sl-SI" smtClean="0"/>
              <a:pPr/>
              <a:t>18. 05. 2020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1468-C2EF-4623-9F7C-4C8C0177ACB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7964-92D6-495D-BBB2-497764A63BC7}" type="datetimeFigureOut">
              <a:rPr lang="sl-SI" smtClean="0"/>
              <a:pPr/>
              <a:t>18. 05. 2020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1468-C2EF-4623-9F7C-4C8C0177ACB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7964-92D6-495D-BBB2-497764A63BC7}" type="datetimeFigureOut">
              <a:rPr lang="sl-SI" smtClean="0"/>
              <a:pPr/>
              <a:t>18. 05. 2020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1468-C2EF-4623-9F7C-4C8C0177ACB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7964-92D6-495D-BBB2-497764A63BC7}" type="datetimeFigureOut">
              <a:rPr lang="sl-SI" smtClean="0"/>
              <a:pPr/>
              <a:t>18. 05. 2020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1468-C2EF-4623-9F7C-4C8C0177ACB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7964-92D6-495D-BBB2-497764A63BC7}" type="datetimeFigureOut">
              <a:rPr lang="sl-SI" smtClean="0"/>
              <a:pPr/>
              <a:t>18. 05. 2020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1468-C2EF-4623-9F7C-4C8C0177ACB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7964-92D6-495D-BBB2-497764A63BC7}" type="datetimeFigureOut">
              <a:rPr lang="sl-SI" smtClean="0"/>
              <a:pPr/>
              <a:t>18. 05. 2020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1468-C2EF-4623-9F7C-4C8C0177ACB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7964-92D6-495D-BBB2-497764A63BC7}" type="datetimeFigureOut">
              <a:rPr lang="sl-SI" smtClean="0"/>
              <a:pPr/>
              <a:t>18. 05. 2020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1468-C2EF-4623-9F7C-4C8C0177ACB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7964-92D6-495D-BBB2-497764A63BC7}" type="datetimeFigureOut">
              <a:rPr lang="sl-SI" smtClean="0"/>
              <a:pPr/>
              <a:t>18. 05. 2020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1468-C2EF-4623-9F7C-4C8C0177ACB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7964-92D6-495D-BBB2-497764A63BC7}" type="datetimeFigureOut">
              <a:rPr lang="sl-SI" smtClean="0"/>
              <a:pPr/>
              <a:t>18. 05. 2020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1468-C2EF-4623-9F7C-4C8C0177ACB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37964-92D6-495D-BBB2-497764A63BC7}" type="datetimeFigureOut">
              <a:rPr lang="sl-SI" smtClean="0"/>
              <a:pPr/>
              <a:t>18. 05. 2020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61468-C2EF-4623-9F7C-4C8C0177ACB7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ovezana sli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-14937"/>
            <a:ext cx="6300192" cy="6872937"/>
          </a:xfrm>
          <a:prstGeom prst="rect">
            <a:avLst/>
          </a:prstGeom>
          <a:noFill/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Autofit/>
          </a:bodyPr>
          <a:lstStyle/>
          <a:p>
            <a:pPr algn="l"/>
            <a:r>
              <a:rPr lang="sl-SI" sz="3200" dirty="0" smtClean="0">
                <a:solidFill>
                  <a:srgbClr val="FFFF99"/>
                </a:solidFill>
              </a:rPr>
              <a:t>Preberi besede na glas.</a:t>
            </a:r>
            <a:br>
              <a:rPr lang="sl-SI" sz="3200" dirty="0" smtClean="0">
                <a:solidFill>
                  <a:srgbClr val="FFFF99"/>
                </a:solidFill>
              </a:rPr>
            </a:br>
            <a:r>
              <a:rPr lang="sl-SI" sz="3200" dirty="0" smtClean="0">
                <a:solidFill>
                  <a:srgbClr val="FFFF99"/>
                </a:solidFill>
              </a:rPr>
              <a:t>Kaj opaziš?</a:t>
            </a:r>
            <a:endParaRPr lang="sl-SI" sz="3200" dirty="0">
              <a:solidFill>
                <a:srgbClr val="FFFF99"/>
              </a:solidFill>
            </a:endParaRPr>
          </a:p>
        </p:txBody>
      </p:sp>
      <p:sp>
        <p:nvSpPr>
          <p:cNvPr id="5" name="Ograda vsebine 4"/>
          <p:cNvSpPr>
            <a:spLocks noGrp="1"/>
          </p:cNvSpPr>
          <p:nvPr>
            <p:ph idx="1"/>
          </p:nvPr>
        </p:nvSpPr>
        <p:spPr>
          <a:xfrm>
            <a:off x="899592" y="1772816"/>
            <a:ext cx="2314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LONC</a:t>
            </a:r>
          </a:p>
          <a:p>
            <a:pPr>
              <a:buNone/>
            </a:pPr>
            <a:r>
              <a:rPr lang="sl-SI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ZVONC</a:t>
            </a:r>
          </a:p>
          <a:p>
            <a:pPr>
              <a:buNone/>
            </a:pPr>
            <a:r>
              <a:rPr lang="sl-SI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POPK</a:t>
            </a:r>
          </a:p>
          <a:p>
            <a:pPr>
              <a:buNone/>
            </a:pPr>
            <a:r>
              <a:rPr lang="sl-SI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ZAJC</a:t>
            </a:r>
          </a:p>
          <a:p>
            <a:pPr>
              <a:buNone/>
            </a:pPr>
            <a:r>
              <a:rPr lang="sl-SI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PIŠČANC</a:t>
            </a:r>
          </a:p>
          <a:p>
            <a:pPr>
              <a:buNone/>
            </a:pPr>
            <a:r>
              <a:rPr lang="sl-SI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PS</a:t>
            </a:r>
            <a:endParaRPr lang="sl-SI" sz="4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" name="Raven konektor 6"/>
          <p:cNvCxnSpPr/>
          <p:nvPr/>
        </p:nvCxnSpPr>
        <p:spPr>
          <a:xfrm>
            <a:off x="1835696" y="1772816"/>
            <a:ext cx="0" cy="6480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en konektor 9"/>
          <p:cNvCxnSpPr/>
          <p:nvPr/>
        </p:nvCxnSpPr>
        <p:spPr>
          <a:xfrm>
            <a:off x="2195736" y="2492896"/>
            <a:ext cx="0" cy="6480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en konektor 10"/>
          <p:cNvCxnSpPr/>
          <p:nvPr/>
        </p:nvCxnSpPr>
        <p:spPr>
          <a:xfrm>
            <a:off x="1835696" y="3212976"/>
            <a:ext cx="0" cy="6480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konektor 11"/>
          <p:cNvCxnSpPr/>
          <p:nvPr/>
        </p:nvCxnSpPr>
        <p:spPr>
          <a:xfrm>
            <a:off x="1259632" y="5445224"/>
            <a:ext cx="0" cy="6480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konektor 12"/>
          <p:cNvCxnSpPr/>
          <p:nvPr/>
        </p:nvCxnSpPr>
        <p:spPr>
          <a:xfrm>
            <a:off x="1691680" y="4005064"/>
            <a:ext cx="0" cy="6480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en konektor 13"/>
          <p:cNvCxnSpPr/>
          <p:nvPr/>
        </p:nvCxnSpPr>
        <p:spPr>
          <a:xfrm>
            <a:off x="2483768" y="4797152"/>
            <a:ext cx="0" cy="6480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FF99"/>
                </a:solidFill>
              </a:rPr>
              <a:t>POLGLASNIKI</a:t>
            </a:r>
            <a:endParaRPr lang="sl-SI" dirty="0">
              <a:solidFill>
                <a:srgbClr val="FFFF99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pPr marL="0" indent="0">
              <a:buNone/>
            </a:pPr>
            <a:r>
              <a:rPr lang="sl-SI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Glas, ki ga </a:t>
            </a:r>
            <a:r>
              <a:rPr lang="sl-SI" sz="2800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ponavadi</a:t>
            </a:r>
            <a:r>
              <a:rPr lang="sl-SI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zapišemo s črko </a:t>
            </a:r>
            <a:r>
              <a:rPr lang="sl-SI" sz="2800" dirty="0" smtClean="0">
                <a:solidFill>
                  <a:srgbClr val="FFFF99"/>
                </a:solidFill>
              </a:rPr>
              <a:t>E </a:t>
            </a:r>
            <a:r>
              <a:rPr lang="sl-SI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vendar ga ne preberemo enako, imenujemo </a:t>
            </a:r>
            <a:r>
              <a:rPr lang="sl-SI" sz="2800" dirty="0" smtClean="0">
                <a:solidFill>
                  <a:srgbClr val="FFFF99"/>
                </a:solidFill>
              </a:rPr>
              <a:t>POLGLASNIK</a:t>
            </a:r>
            <a:r>
              <a:rPr lang="sl-SI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 </a:t>
            </a:r>
            <a:r>
              <a:rPr lang="sl-SI" dirty="0" smtClean="0"/>
              <a:t>         </a:t>
            </a:r>
          </a:p>
          <a:p>
            <a:pPr marL="0" indent="0">
              <a:buNone/>
            </a:pPr>
            <a:endParaRPr lang="sl-SI" i="1" dirty="0" smtClean="0"/>
          </a:p>
          <a:p>
            <a:pPr marL="0" indent="0">
              <a:buNone/>
            </a:pPr>
            <a:r>
              <a:rPr lang="sl-SI" i="1" dirty="0" smtClean="0"/>
              <a:t>ZAJEC        POPEK        PIŠČANEC        ZVONEC</a:t>
            </a:r>
            <a:endParaRPr lang="sl-SI" i="1" dirty="0"/>
          </a:p>
        </p:txBody>
      </p:sp>
      <p:pic>
        <p:nvPicPr>
          <p:cNvPr id="5" name="Slika 4" descr="poljski_zaje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512" y="3722793"/>
            <a:ext cx="4248472" cy="316936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>
            <a:normAutofit/>
          </a:bodyPr>
          <a:lstStyle/>
          <a:p>
            <a:pPr algn="l"/>
            <a:r>
              <a:rPr lang="sl-SI" sz="3200" dirty="0" smtClean="0">
                <a:solidFill>
                  <a:srgbClr val="FFFF99"/>
                </a:solidFill>
              </a:rPr>
              <a:t>Povedi pravilno zapiši v svoj zvezek.</a:t>
            </a:r>
            <a:endParaRPr lang="sl-SI" sz="3200" dirty="0">
              <a:solidFill>
                <a:srgbClr val="FFFF99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l-SI" sz="2800" i="1" dirty="0" smtClean="0"/>
              <a:t>Kupil je (hlebec/</a:t>
            </a:r>
            <a:r>
              <a:rPr lang="sl-SI" sz="2800" i="1" dirty="0" err="1" smtClean="0"/>
              <a:t>hlebc</a:t>
            </a:r>
            <a:r>
              <a:rPr lang="sl-SI" sz="2800" i="1" dirty="0" smtClean="0"/>
              <a:t>) _________ kruha.</a:t>
            </a:r>
          </a:p>
          <a:p>
            <a:pPr>
              <a:lnSpc>
                <a:spcPct val="150000"/>
              </a:lnSpc>
            </a:pPr>
            <a:r>
              <a:rPr lang="sl-SI" sz="2800" i="1" dirty="0" smtClean="0"/>
              <a:t>Ta (</a:t>
            </a:r>
            <a:r>
              <a:rPr lang="sl-SI" sz="2800" i="1" dirty="0" err="1" smtClean="0"/>
              <a:t>tedn</a:t>
            </a:r>
            <a:r>
              <a:rPr lang="sl-SI" sz="2800" i="1" dirty="0" smtClean="0"/>
              <a:t>/teden) ________ imamo zimske počitnice.</a:t>
            </a:r>
          </a:p>
          <a:p>
            <a:pPr>
              <a:lnSpc>
                <a:spcPct val="150000"/>
              </a:lnSpc>
            </a:pPr>
            <a:r>
              <a:rPr lang="sl-SI" sz="2800" i="1" dirty="0" smtClean="0"/>
              <a:t>Zdravniški pregled bomo imeli v (</a:t>
            </a:r>
            <a:r>
              <a:rPr lang="sl-SI" sz="2800" i="1" dirty="0" err="1" smtClean="0"/>
              <a:t>tork</a:t>
            </a:r>
            <a:r>
              <a:rPr lang="sl-SI" sz="2800" i="1" dirty="0" smtClean="0"/>
              <a:t>/torek) _______.</a:t>
            </a:r>
          </a:p>
          <a:p>
            <a:pPr>
              <a:lnSpc>
                <a:spcPct val="150000"/>
              </a:lnSpc>
            </a:pPr>
            <a:r>
              <a:rPr lang="sl-SI" sz="2800" i="1" dirty="0" smtClean="0"/>
              <a:t>Nataša si je ogledala (</a:t>
            </a:r>
            <a:r>
              <a:rPr lang="sl-SI" sz="2800" i="1" dirty="0" err="1" smtClean="0"/>
              <a:t>Kopr</a:t>
            </a:r>
            <a:r>
              <a:rPr lang="sl-SI" sz="2800" i="1" dirty="0" smtClean="0"/>
              <a:t>/Koper) ______.</a:t>
            </a:r>
            <a:endParaRPr lang="sl-SI" sz="2800" i="1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/>
          <a:lstStyle/>
          <a:p>
            <a:pPr algn="l"/>
            <a:r>
              <a:rPr lang="sl-SI" dirty="0" smtClean="0">
                <a:solidFill>
                  <a:srgbClr val="FFFF66"/>
                </a:solidFill>
              </a:rPr>
              <a:t>Kaj opaziš?</a:t>
            </a:r>
            <a:endParaRPr lang="sl-SI" dirty="0">
              <a:solidFill>
                <a:srgbClr val="FFFF66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sz="4000" i="1" dirty="0" smtClean="0"/>
              <a:t> </a:t>
            </a:r>
            <a:r>
              <a:rPr lang="sl-SI" i="1" dirty="0" smtClean="0"/>
              <a:t>VRT     SMRT     TRD     PRT     TRN     GRD      KRT</a:t>
            </a:r>
          </a:p>
          <a:p>
            <a:pPr>
              <a:buNone/>
            </a:pPr>
            <a:endParaRPr lang="sl-SI" i="1" dirty="0"/>
          </a:p>
          <a:p>
            <a:pPr>
              <a:buNone/>
            </a:pPr>
            <a:r>
              <a:rPr lang="sl-SI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Polglasnika, ki ga izgovorimo pred </a:t>
            </a:r>
            <a:r>
              <a:rPr lang="sl-SI" sz="2800" dirty="0" smtClean="0">
                <a:solidFill>
                  <a:srgbClr val="FFFF99"/>
                </a:solidFill>
              </a:rPr>
              <a:t>R</a:t>
            </a:r>
            <a:r>
              <a:rPr lang="sl-SI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sredi besede, ne pišemo.</a:t>
            </a:r>
            <a:endParaRPr lang="sl-SI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Slika 3" descr="Slika1y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3588989"/>
            <a:ext cx="2617953" cy="310729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>
                <a:solidFill>
                  <a:srgbClr val="FFFF99"/>
                </a:solidFill>
              </a:rPr>
              <a:t>SRCE     GRB     GRM     KRT     VRČ</a:t>
            </a:r>
            <a:endParaRPr lang="sl-SI" sz="3600" dirty="0">
              <a:solidFill>
                <a:srgbClr val="FFFF99"/>
              </a:solidFill>
            </a:endParaRPr>
          </a:p>
        </p:txBody>
      </p:sp>
      <p:pic>
        <p:nvPicPr>
          <p:cNvPr id="18434" name="Picture 2" descr="Rezultat iskanja slik za hart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28800"/>
            <a:ext cx="1944216" cy="1587270"/>
          </a:xfrm>
          <a:prstGeom prst="rect">
            <a:avLst/>
          </a:prstGeom>
          <a:noFill/>
        </p:spPr>
      </p:pic>
      <p:sp>
        <p:nvSpPr>
          <p:cNvPr id="18436" name="AutoShape 4" descr="Povezana sli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18438" name="AutoShape 6" descr="Povezana sli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18440" name="Picture 8" descr="Povezana sli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700808"/>
            <a:ext cx="1339683" cy="1728192"/>
          </a:xfrm>
          <a:prstGeom prst="rect">
            <a:avLst/>
          </a:prstGeom>
          <a:noFill/>
        </p:spPr>
      </p:pic>
      <p:pic>
        <p:nvPicPr>
          <p:cNvPr id="18442" name="Picture 10" descr="Rezultat iskanja slik za bus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03776" y="1556793"/>
            <a:ext cx="2664295" cy="2664296"/>
          </a:xfrm>
          <a:prstGeom prst="rect">
            <a:avLst/>
          </a:prstGeom>
          <a:noFill/>
        </p:spPr>
      </p:pic>
      <p:pic>
        <p:nvPicPr>
          <p:cNvPr id="18446" name="Picture 14" descr="Povezana slik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3356992"/>
            <a:ext cx="2775059" cy="2088232"/>
          </a:xfrm>
          <a:prstGeom prst="rect">
            <a:avLst/>
          </a:prstGeom>
          <a:noFill/>
        </p:spPr>
      </p:pic>
      <p:pic>
        <p:nvPicPr>
          <p:cNvPr id="18448" name="Picture 16" descr="Povezana slik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4048" y="3573016"/>
            <a:ext cx="1537461" cy="2088232"/>
          </a:xfrm>
          <a:prstGeom prst="rect">
            <a:avLst/>
          </a:prstGeom>
          <a:noFill/>
        </p:spPr>
      </p:pic>
      <p:sp>
        <p:nvSpPr>
          <p:cNvPr id="12" name="PoljeZBesedilom 11"/>
          <p:cNvSpPr txBox="1"/>
          <p:nvPr/>
        </p:nvSpPr>
        <p:spPr>
          <a:xfrm>
            <a:off x="755576" y="5949280"/>
            <a:ext cx="3065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Besede napiši v zvezek.</a:t>
            </a:r>
            <a:endParaRPr lang="sl-SI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PoljeZBesedilom 12"/>
          <p:cNvSpPr txBox="1"/>
          <p:nvPr/>
        </p:nvSpPr>
        <p:spPr>
          <a:xfrm>
            <a:off x="3945857" y="5877272"/>
            <a:ext cx="4154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Ali si pred črko R napisal črko E?</a:t>
            </a:r>
            <a:endParaRPr lang="sl-SI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200" dirty="0" smtClean="0">
                <a:solidFill>
                  <a:srgbClr val="FFFF99"/>
                </a:solidFill>
              </a:rPr>
              <a:t>Povedi, ki so napačno napisane, pravilno prepiši v zvezek.</a:t>
            </a:r>
            <a:endParaRPr lang="sl-SI" sz="3200" dirty="0">
              <a:solidFill>
                <a:srgbClr val="FFFF99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259632" y="1600200"/>
            <a:ext cx="4752528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l-SI" sz="2800" i="1" dirty="0" smtClean="0"/>
              <a:t>To smo prihranili za </a:t>
            </a:r>
            <a:r>
              <a:rPr lang="sl-SI" sz="2800" i="1" dirty="0" err="1" smtClean="0"/>
              <a:t>konc</a:t>
            </a:r>
            <a:r>
              <a:rPr lang="sl-SI" sz="2800" i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sl-SI" sz="2800" i="1" dirty="0" smtClean="0"/>
              <a:t>Ne hodi v šolo brez </a:t>
            </a:r>
            <a:r>
              <a:rPr lang="sl-SI" sz="2800" i="1" dirty="0" err="1" smtClean="0"/>
              <a:t>zajterka</a:t>
            </a:r>
            <a:r>
              <a:rPr lang="sl-SI" sz="2800" i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sl-SI" sz="2800" i="1" dirty="0" smtClean="0"/>
              <a:t>Blaž se igra z </a:t>
            </a:r>
            <a:r>
              <a:rPr lang="sl-SI" sz="2800" i="1" dirty="0" err="1" smtClean="0"/>
              <a:t>jadernico</a:t>
            </a:r>
            <a:r>
              <a:rPr lang="sl-SI" sz="2800" i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sl-SI" sz="2800" i="1" dirty="0" smtClean="0"/>
              <a:t>Nadin </a:t>
            </a:r>
            <a:r>
              <a:rPr lang="sl-SI" sz="2800" i="1" dirty="0" err="1" smtClean="0"/>
              <a:t>zajc</a:t>
            </a:r>
            <a:r>
              <a:rPr lang="sl-SI" sz="2800" i="1" dirty="0" smtClean="0"/>
              <a:t> je bel.</a:t>
            </a:r>
          </a:p>
          <a:p>
            <a:pPr>
              <a:lnSpc>
                <a:spcPct val="150000"/>
              </a:lnSpc>
            </a:pPr>
            <a:r>
              <a:rPr lang="sl-SI" sz="2800" i="1" dirty="0" smtClean="0"/>
              <a:t>Nataša ima </a:t>
            </a:r>
            <a:r>
              <a:rPr lang="sl-SI" sz="2800" i="1" dirty="0" err="1" smtClean="0"/>
              <a:t>erjave</a:t>
            </a:r>
            <a:r>
              <a:rPr lang="sl-SI" sz="2800" i="1" dirty="0" smtClean="0"/>
              <a:t> oči.</a:t>
            </a:r>
            <a:endParaRPr lang="sl-SI" sz="2800" i="1" dirty="0"/>
          </a:p>
        </p:txBody>
      </p:sp>
      <p:pic>
        <p:nvPicPr>
          <p:cNvPr id="20482" name="Picture 2" descr="Rezultat iskanja slik za sealing bo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340768"/>
            <a:ext cx="3960440" cy="39604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>
            <a:noAutofit/>
          </a:bodyPr>
          <a:lstStyle/>
          <a:p>
            <a:pPr algn="l"/>
            <a:r>
              <a:rPr lang="sl-SI" sz="2800" dirty="0" smtClean="0">
                <a:solidFill>
                  <a:srgbClr val="FFFF99"/>
                </a:solidFill>
              </a:rPr>
              <a:t>Preberi besede.</a:t>
            </a:r>
            <a:endParaRPr lang="sl-SI" sz="2800" dirty="0">
              <a:solidFill>
                <a:srgbClr val="FFFF99"/>
              </a:solidFill>
            </a:endParaRPr>
          </a:p>
        </p:txBody>
      </p:sp>
      <p:sp>
        <p:nvSpPr>
          <p:cNvPr id="6" name="Ograda vsebine 5"/>
          <p:cNvSpPr>
            <a:spLocks noGrp="1"/>
          </p:cNvSpPr>
          <p:nvPr>
            <p:ph sz="half" idx="2"/>
          </p:nvPr>
        </p:nvSpPr>
        <p:spPr>
          <a:xfrm>
            <a:off x="1619672" y="1124744"/>
            <a:ext cx="2877716" cy="51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l-SI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LONEC</a:t>
            </a:r>
          </a:p>
          <a:p>
            <a:pPr>
              <a:buNone/>
            </a:pPr>
            <a:r>
              <a:rPr lang="sl-SI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ZVONEC</a:t>
            </a:r>
          </a:p>
          <a:p>
            <a:pPr>
              <a:buNone/>
            </a:pPr>
            <a:r>
              <a:rPr lang="sl-SI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POPEK</a:t>
            </a:r>
          </a:p>
          <a:p>
            <a:pPr>
              <a:buNone/>
            </a:pPr>
            <a:r>
              <a:rPr lang="sl-SI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ZAJEC</a:t>
            </a:r>
          </a:p>
          <a:p>
            <a:pPr>
              <a:buNone/>
            </a:pPr>
            <a:r>
              <a:rPr lang="sl-SI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PIŠČANEC</a:t>
            </a:r>
          </a:p>
          <a:p>
            <a:pPr>
              <a:buNone/>
            </a:pPr>
            <a:r>
              <a:rPr lang="sl-SI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PES</a:t>
            </a:r>
          </a:p>
          <a:p>
            <a:pPr>
              <a:buNone/>
            </a:pPr>
            <a:r>
              <a:rPr lang="sl-SI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HLEBEC     </a:t>
            </a:r>
          </a:p>
          <a:p>
            <a:pPr>
              <a:buNone/>
            </a:pPr>
            <a:r>
              <a:rPr lang="sl-SI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TEDEN     </a:t>
            </a:r>
          </a:p>
          <a:p>
            <a:pPr>
              <a:buNone/>
            </a:pPr>
            <a:r>
              <a:rPr lang="sl-SI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DEŽ</a:t>
            </a:r>
          </a:p>
          <a:p>
            <a:pPr>
              <a:buNone/>
            </a:pPr>
            <a:r>
              <a:rPr lang="sl-SI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MEGLA</a:t>
            </a:r>
          </a:p>
          <a:p>
            <a:pPr>
              <a:buNone/>
            </a:pPr>
            <a:r>
              <a:rPr lang="sl-SI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PEČKA     </a:t>
            </a:r>
          </a:p>
          <a:p>
            <a:pPr>
              <a:buNone/>
            </a:pPr>
            <a:r>
              <a:rPr lang="sl-SI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TOREK</a:t>
            </a:r>
          </a:p>
          <a:p>
            <a:pPr>
              <a:buNone/>
            </a:pPr>
            <a:r>
              <a:rPr lang="sl-SI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KONEC</a:t>
            </a:r>
            <a:endParaRPr lang="sl-SI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Ograda vsebine 7"/>
          <p:cNvSpPr>
            <a:spLocks noGrp="1"/>
          </p:cNvSpPr>
          <p:nvPr>
            <p:ph sz="quarter" idx="4"/>
          </p:nvPr>
        </p:nvSpPr>
        <p:spPr>
          <a:xfrm>
            <a:off x="4716016" y="1268760"/>
            <a:ext cx="1368152" cy="49685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l-SI" sz="2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VRT     </a:t>
            </a:r>
          </a:p>
          <a:p>
            <a:pPr>
              <a:buNone/>
            </a:pPr>
            <a:r>
              <a:rPr lang="sl-SI" sz="2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SMRT     </a:t>
            </a:r>
          </a:p>
          <a:p>
            <a:pPr>
              <a:buNone/>
            </a:pPr>
            <a:r>
              <a:rPr lang="sl-SI" sz="2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TRD     </a:t>
            </a:r>
          </a:p>
          <a:p>
            <a:pPr>
              <a:buNone/>
            </a:pPr>
            <a:r>
              <a:rPr lang="sl-SI" sz="2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PRT     </a:t>
            </a:r>
          </a:p>
          <a:p>
            <a:pPr>
              <a:buNone/>
            </a:pPr>
            <a:r>
              <a:rPr lang="sl-SI" sz="2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TRN     </a:t>
            </a:r>
          </a:p>
          <a:p>
            <a:pPr>
              <a:buNone/>
            </a:pPr>
            <a:r>
              <a:rPr lang="sl-SI" sz="2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GRD</a:t>
            </a:r>
          </a:p>
          <a:p>
            <a:pPr>
              <a:buNone/>
            </a:pPr>
            <a:r>
              <a:rPr lang="sl-SI" sz="2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PRST</a:t>
            </a:r>
          </a:p>
          <a:p>
            <a:pPr>
              <a:buNone/>
            </a:pPr>
            <a:r>
              <a:rPr lang="sl-SI" sz="2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RDEČ</a:t>
            </a:r>
          </a:p>
          <a:p>
            <a:pPr>
              <a:buNone/>
            </a:pPr>
            <a:r>
              <a:rPr lang="sl-SI" sz="2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RJAV</a:t>
            </a:r>
          </a:p>
          <a:p>
            <a:pPr>
              <a:buNone/>
            </a:pPr>
            <a:r>
              <a:rPr lang="sl-SI" sz="2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VRH</a:t>
            </a:r>
          </a:p>
          <a:p>
            <a:pPr>
              <a:buNone/>
            </a:pPr>
            <a:r>
              <a:rPr lang="sl-SI" sz="2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TRTA</a:t>
            </a:r>
          </a:p>
          <a:p>
            <a:pPr>
              <a:buNone/>
            </a:pPr>
            <a:r>
              <a:rPr lang="sl-SI" sz="2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KRT</a:t>
            </a:r>
          </a:p>
          <a:p>
            <a:pPr>
              <a:buNone/>
            </a:pPr>
            <a:r>
              <a:rPr lang="sl-SI" sz="2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ČRT</a:t>
            </a:r>
          </a:p>
          <a:p>
            <a:pPr>
              <a:buNone/>
            </a:pPr>
            <a:endParaRPr lang="sl-SI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9" name="Slika 8" descr="science_human_ey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322312"/>
            <a:ext cx="3282950" cy="411480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188</Words>
  <Application>Microsoft Office PowerPoint</Application>
  <PresentationFormat>Diaprojekcija na zaslonu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Officeova tema</vt:lpstr>
      <vt:lpstr>Preberi besede na glas. Kaj opaziš?</vt:lpstr>
      <vt:lpstr>POLGLASNIKI</vt:lpstr>
      <vt:lpstr>Povedi pravilno zapiši v svoj zvezek.</vt:lpstr>
      <vt:lpstr>Kaj opaziš?</vt:lpstr>
      <vt:lpstr>SRCE     GRB     GRM     KRT     VRČ</vt:lpstr>
      <vt:lpstr>Povedi, ki so napačno napisane, pravilno prepiši v zvezek.</vt:lpstr>
      <vt:lpstr>Preberi besede.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Kaj opaziš?</dc:title>
  <dc:creator>Mateja</dc:creator>
  <cp:lastModifiedBy>anja.kucer@yahoo.com</cp:lastModifiedBy>
  <cp:revision>38</cp:revision>
  <dcterms:created xsi:type="dcterms:W3CDTF">2018-01-04T21:13:08Z</dcterms:created>
  <dcterms:modified xsi:type="dcterms:W3CDTF">2020-05-18T14:51:23Z</dcterms:modified>
</cp:coreProperties>
</file>