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5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E5B8-C857-41C6-99A5-8D05882FCEC8}" type="datetimeFigureOut">
              <a:rPr lang="sl-SI" smtClean="0"/>
              <a:pPr/>
              <a:t>14.5.2020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va.rtvslo.si/predvajaj/pahoriana-proslava-ob-stoletnici-borisa-pahorja/ava2.174235877/" TargetMode="Externa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27634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MI TUJEGA NOČEMO, A SVOJEGA NE DAMO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8" name="Slika 7" descr="zemljevi slov manjši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5982538" cy="4176464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1619672" y="2204864"/>
            <a:ext cx="48245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 smtClean="0">
                <a:solidFill>
                  <a:schemeClr val="tx1"/>
                </a:solidFill>
              </a:rPr>
              <a:t>Slovenska manjšina v Italiji, Avstriji in na Madžarskem </a:t>
            </a:r>
            <a:endParaRPr lang="sl-SI" sz="1400" dirty="0">
              <a:solidFill>
                <a:schemeClr val="tx1"/>
              </a:solidFill>
            </a:endParaRPr>
          </a:p>
        </p:txBody>
      </p:sp>
      <p:pic>
        <p:nvPicPr>
          <p:cNvPr id="10" name="Slika 9" descr="zemljevid manjšin v S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176020"/>
            <a:ext cx="4067944" cy="2681980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5076056" y="4005064"/>
            <a:ext cx="40679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Manjšine v Sloveniji 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3627" y="0"/>
            <a:ext cx="8229600" cy="778098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1. Osvoboditev ali okupacija Trsta?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8891" y="14141"/>
            <a:ext cx="628671" cy="5702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7564" y="791278"/>
            <a:ext cx="3678660" cy="223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Skupina 8"/>
          <p:cNvGrpSpPr/>
          <p:nvPr/>
        </p:nvGrpSpPr>
        <p:grpSpPr>
          <a:xfrm>
            <a:off x="179512" y="761773"/>
            <a:ext cx="2859828" cy="4314081"/>
            <a:chOff x="179512" y="761773"/>
            <a:chExt cx="2859828" cy="4314081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761773"/>
              <a:ext cx="2859828" cy="3754439"/>
            </a:xfrm>
            <a:prstGeom prst="rect">
              <a:avLst/>
            </a:prstGeom>
          </p:spPr>
        </p:pic>
        <p:sp>
          <p:nvSpPr>
            <p:cNvPr id="6" name="Pravokotnik 5"/>
            <p:cNvSpPr/>
            <p:nvPr/>
          </p:nvSpPr>
          <p:spPr>
            <a:xfrm>
              <a:off x="193579" y="4499790"/>
              <a:ext cx="2845761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 smtClean="0"/>
                <a:t>Demonstracije v Trstu. </a:t>
              </a:r>
            </a:p>
            <a:p>
              <a:pPr algn="ctr"/>
              <a:r>
                <a:rPr lang="sl-SI" dirty="0" smtClean="0"/>
                <a:t>Proti komu? Zakaj?</a:t>
              </a:r>
              <a:endParaRPr lang="sl-SI" dirty="0"/>
            </a:p>
          </p:txBody>
        </p:sp>
      </p:grpSp>
      <p:sp>
        <p:nvSpPr>
          <p:cNvPr id="18" name="Zaobljeni pravokotnik 17"/>
          <p:cNvSpPr/>
          <p:nvPr/>
        </p:nvSpPr>
        <p:spPr>
          <a:xfrm>
            <a:off x="6988439" y="805259"/>
            <a:ext cx="190475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Kdaj je bil osvobojen Trst?</a:t>
            </a:r>
            <a:endParaRPr lang="sl-SI" dirty="0"/>
          </a:p>
        </p:txBody>
      </p:sp>
      <p:sp>
        <p:nvSpPr>
          <p:cNvPr id="19" name="Zaobljeni pravokotnik 18"/>
          <p:cNvSpPr/>
          <p:nvPr/>
        </p:nvSpPr>
        <p:spPr>
          <a:xfrm>
            <a:off x="6988439" y="1746163"/>
            <a:ext cx="1904750" cy="630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Katera vojska ga je osvobodila?</a:t>
            </a:r>
            <a:endParaRPr lang="sl-SI" dirty="0"/>
          </a:p>
        </p:txBody>
      </p:sp>
      <p:sp>
        <p:nvSpPr>
          <p:cNvPr id="20" name="Zaobljeni pravokotnik 19"/>
          <p:cNvSpPr/>
          <p:nvPr/>
        </p:nvSpPr>
        <p:spPr>
          <a:xfrm>
            <a:off x="3203848" y="3212976"/>
            <a:ext cx="5699355" cy="8131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 smtClean="0"/>
          </a:p>
          <a:p>
            <a:pPr algn="ctr"/>
            <a:r>
              <a:rPr lang="sl-SI" b="1" dirty="0" smtClean="0"/>
              <a:t>Slovenci v Primorju, Istri in Trstu so jugoslovanske </a:t>
            </a:r>
            <a:r>
              <a:rPr lang="sl-SI" b="1" dirty="0" smtClean="0">
                <a:solidFill>
                  <a:srgbClr val="C00000"/>
                </a:solidFill>
              </a:rPr>
              <a:t>partizane</a:t>
            </a:r>
            <a:r>
              <a:rPr lang="sl-SI" b="1" dirty="0" smtClean="0"/>
              <a:t> pričakali kot </a:t>
            </a:r>
            <a:r>
              <a:rPr lang="sl-SI" b="1" dirty="0" smtClean="0">
                <a:solidFill>
                  <a:srgbClr val="C00000"/>
                </a:solidFill>
              </a:rPr>
              <a:t>osvoboditelje</a:t>
            </a:r>
            <a:r>
              <a:rPr lang="sl-SI" b="1" dirty="0" smtClean="0"/>
              <a:t>.</a:t>
            </a:r>
          </a:p>
          <a:p>
            <a:pPr algn="ctr"/>
            <a:endParaRPr lang="sl-SI" b="1" dirty="0"/>
          </a:p>
        </p:txBody>
      </p:sp>
      <p:sp>
        <p:nvSpPr>
          <p:cNvPr id="21" name="Zaobljeni pravokotnik 20"/>
          <p:cNvSpPr/>
          <p:nvPr/>
        </p:nvSpPr>
        <p:spPr>
          <a:xfrm>
            <a:off x="6965882" y="2504277"/>
            <a:ext cx="1911179" cy="592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Kaj so ljudje pričakovali?</a:t>
            </a:r>
            <a:endParaRPr lang="sl-SI" dirty="0"/>
          </a:p>
        </p:txBody>
      </p:sp>
      <p:sp>
        <p:nvSpPr>
          <p:cNvPr id="22" name="Zaobljeni pravokotnik 21"/>
          <p:cNvSpPr/>
          <p:nvPr/>
        </p:nvSpPr>
        <p:spPr>
          <a:xfrm>
            <a:off x="193579" y="5445223"/>
            <a:ext cx="2845761" cy="130374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JA je na Primorskem obračunala s sodelavci okupatorja – usmrčene so pometali v kraške jame, </a:t>
            </a:r>
            <a:r>
              <a:rPr lang="sl-SI" b="1" dirty="0" smtClean="0">
                <a:solidFill>
                  <a:srgbClr val="C00000"/>
                </a:solidFill>
              </a:rPr>
              <a:t>fojbe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23" name="Zaobljeni pravokotnik 22"/>
          <p:cNvSpPr/>
          <p:nvPr/>
        </p:nvSpPr>
        <p:spPr>
          <a:xfrm>
            <a:off x="3223037" y="4226697"/>
            <a:ext cx="5683228" cy="6624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Zavezniki</a:t>
            </a:r>
            <a:r>
              <a:rPr lang="sl-SI" b="1" dirty="0" smtClean="0"/>
              <a:t> so dosegli umik jugoslovanske vojske iz zasedenega ozemlja.</a:t>
            </a:r>
            <a:endParaRPr lang="sl-SI" b="1" dirty="0"/>
          </a:p>
        </p:txBody>
      </p:sp>
      <p:sp>
        <p:nvSpPr>
          <p:cNvPr id="24" name="Zaobljeni pravokotnik 23"/>
          <p:cNvSpPr/>
          <p:nvPr/>
        </p:nvSpPr>
        <p:spPr>
          <a:xfrm>
            <a:off x="3223037" y="5155709"/>
            <a:ext cx="5699356" cy="6555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Pogajanja o meji med Jugoslavijo in Italijo, pri katerih so sodelovali zavezniki. </a:t>
            </a:r>
            <a:endParaRPr lang="sl-SI" b="1" dirty="0"/>
          </a:p>
        </p:txBody>
      </p:sp>
      <p:sp>
        <p:nvSpPr>
          <p:cNvPr id="25" name="Zaobljeni pravokotnik 24"/>
          <p:cNvSpPr/>
          <p:nvPr/>
        </p:nvSpPr>
        <p:spPr>
          <a:xfrm>
            <a:off x="3193833" y="6027254"/>
            <a:ext cx="568322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Junija 1945 </a:t>
            </a:r>
            <a:r>
              <a:rPr lang="sl-SI" b="1" dirty="0" smtClean="0"/>
              <a:t>so določili obseg spornega ozemlja in ga poimenovali </a:t>
            </a:r>
            <a:r>
              <a:rPr lang="sl-SI" b="1" dirty="0" smtClean="0">
                <a:solidFill>
                  <a:srgbClr val="C00000"/>
                </a:solidFill>
              </a:rPr>
              <a:t>Julijska krajina</a:t>
            </a:r>
            <a:r>
              <a:rPr lang="sl-SI" b="1" dirty="0" smtClean="0"/>
              <a:t>.</a:t>
            </a:r>
            <a:endParaRPr lang="sl-SI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304" y="119385"/>
            <a:ext cx="7601056" cy="562074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2. V čem sta se razlikovali coni A in B 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04" y="810592"/>
            <a:ext cx="3518405" cy="59426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pSp>
        <p:nvGrpSpPr>
          <p:cNvPr id="24" name="Skupina 23"/>
          <p:cNvGrpSpPr/>
          <p:nvPr/>
        </p:nvGrpSpPr>
        <p:grpSpPr>
          <a:xfrm>
            <a:off x="3965083" y="810592"/>
            <a:ext cx="5034889" cy="1282624"/>
            <a:chOff x="3965083" y="810592"/>
            <a:chExt cx="5034889" cy="1282624"/>
          </a:xfrm>
        </p:grpSpPr>
        <p:sp>
          <p:nvSpPr>
            <p:cNvPr id="16" name="Zaobljeni pravokotnik 15"/>
            <p:cNvSpPr/>
            <p:nvPr/>
          </p:nvSpPr>
          <p:spPr>
            <a:xfrm>
              <a:off x="3965083" y="810592"/>
              <a:ext cx="417646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>
                  <a:solidFill>
                    <a:srgbClr val="C00000"/>
                  </a:solidFill>
                </a:rPr>
                <a:t>Julijsko krajino </a:t>
              </a:r>
              <a:r>
                <a:rPr lang="sl-SI" sz="2000" b="1" dirty="0" smtClean="0"/>
                <a:t>so razdelili na</a:t>
              </a:r>
              <a:endParaRPr lang="sl-SI" sz="2000" b="1" dirty="0"/>
            </a:p>
          </p:txBody>
        </p:sp>
        <p:pic>
          <p:nvPicPr>
            <p:cNvPr id="17" name="Slika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36" y="1340768"/>
              <a:ext cx="5004036" cy="752448"/>
            </a:xfrm>
            <a:prstGeom prst="rect">
              <a:avLst/>
            </a:prstGeom>
          </p:spPr>
        </p:pic>
      </p:grpSp>
      <p:sp>
        <p:nvSpPr>
          <p:cNvPr id="18" name="Zaobljeni pravokotnik 17"/>
          <p:cNvSpPr/>
          <p:nvPr/>
        </p:nvSpPr>
        <p:spPr>
          <a:xfrm>
            <a:off x="3965083" y="2394768"/>
            <a:ext cx="5004036" cy="983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1947 so zavezniki  in Italija podpisali mirovno pogodbo, razdelili coni in ustanovili </a:t>
            </a:r>
          </a:p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Svobodno tržaško ozemlje - STO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3965083" y="4338367"/>
            <a:ext cx="5004036" cy="744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1954</a:t>
            </a:r>
            <a:r>
              <a:rPr lang="sl-SI" b="1" dirty="0" smtClean="0"/>
              <a:t> je bil sprejet </a:t>
            </a:r>
            <a:r>
              <a:rPr lang="sl-SI" b="1" dirty="0" smtClean="0">
                <a:solidFill>
                  <a:srgbClr val="C00000"/>
                </a:solidFill>
              </a:rPr>
              <a:t>londonski memorandum</a:t>
            </a:r>
            <a:r>
              <a:rPr lang="sl-SI" b="1" dirty="0" smtClean="0"/>
              <a:t>, ki je </a:t>
            </a:r>
            <a:r>
              <a:rPr lang="sl-SI" b="1" dirty="0" smtClean="0">
                <a:solidFill>
                  <a:srgbClr val="C00000"/>
                </a:solidFill>
              </a:rPr>
              <a:t>razdelil STO </a:t>
            </a:r>
            <a:r>
              <a:rPr lang="sl-SI" b="1" dirty="0" smtClean="0"/>
              <a:t>med Jugoslavijo in Italijo.</a:t>
            </a:r>
            <a:endParaRPr lang="sl-SI" b="1" dirty="0"/>
          </a:p>
        </p:txBody>
      </p:sp>
      <p:sp>
        <p:nvSpPr>
          <p:cNvPr id="20" name="Zaobljeni pravokotnik 19"/>
          <p:cNvSpPr/>
          <p:nvPr/>
        </p:nvSpPr>
        <p:spPr>
          <a:xfrm>
            <a:off x="3966017" y="5204935"/>
            <a:ext cx="4860020" cy="700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Dokončno je bila meja potrjena </a:t>
            </a:r>
            <a:r>
              <a:rPr lang="sl-SI" sz="2000" b="1" dirty="0" smtClean="0">
                <a:solidFill>
                  <a:srgbClr val="C00000"/>
                </a:solidFill>
              </a:rPr>
              <a:t>1975</a:t>
            </a:r>
            <a:r>
              <a:rPr lang="sl-SI" sz="2000" b="1" dirty="0" smtClean="0"/>
              <a:t> s podpisom </a:t>
            </a:r>
            <a:r>
              <a:rPr lang="sl-SI" sz="2000" b="1" dirty="0" smtClean="0">
                <a:solidFill>
                  <a:srgbClr val="C00000"/>
                </a:solidFill>
              </a:rPr>
              <a:t>osimskih sporazumov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sp>
        <p:nvSpPr>
          <p:cNvPr id="21" name="Zaobljeni pravokotnik 20"/>
          <p:cNvSpPr/>
          <p:nvPr/>
        </p:nvSpPr>
        <p:spPr>
          <a:xfrm>
            <a:off x="3965083" y="6093296"/>
            <a:ext cx="496855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Državi sta se zavezali, da bosta poskrbeli za narodni manjšini.</a:t>
            </a:r>
            <a:endParaRPr lang="sl-SI" b="1" dirty="0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1626" y="3404022"/>
            <a:ext cx="4690507" cy="732429"/>
          </a:xfrm>
          <a:prstGeom prst="rect">
            <a:avLst/>
          </a:prstGeom>
        </p:spPr>
      </p:pic>
      <p:sp>
        <p:nvSpPr>
          <p:cNvPr id="26" name="Pravokotnik 25"/>
          <p:cNvSpPr/>
          <p:nvPr/>
        </p:nvSpPr>
        <p:spPr>
          <a:xfrm>
            <a:off x="8054173" y="261922"/>
            <a:ext cx="879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 smtClean="0">
                <a:hlinkClick r:id="rId5" tooltip="Boris Pahor"/>
              </a:rPr>
              <a:t>Pahoriana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594341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3. Kakšna je bila usoda slovenskega dela Koroške</a:t>
            </a:r>
            <a:endParaRPr lang="sl-SI" sz="2800" b="1" dirty="0">
              <a:solidFill>
                <a:srgbClr val="C00000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23528" y="1052736"/>
            <a:ext cx="2894369" cy="3076691"/>
            <a:chOff x="323528" y="1052736"/>
            <a:chExt cx="3542441" cy="3589473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1052736"/>
              <a:ext cx="3542441" cy="30113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Pravokotnik 8"/>
            <p:cNvSpPr/>
            <p:nvPr/>
          </p:nvSpPr>
          <p:spPr>
            <a:xfrm>
              <a:off x="323528" y="4282169"/>
              <a:ext cx="3542441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1400" b="1" dirty="0" smtClean="0"/>
                <a:t>Kaj stražijo slovenski partizani?</a:t>
              </a:r>
              <a:endParaRPr lang="sl-SI" sz="1400" b="1" dirty="0"/>
            </a:p>
          </p:txBody>
        </p:sp>
      </p:grpSp>
      <p:sp>
        <p:nvSpPr>
          <p:cNvPr id="11" name="Zaobljeni pravokotnik 10"/>
          <p:cNvSpPr/>
          <p:nvPr/>
        </p:nvSpPr>
        <p:spPr>
          <a:xfrm>
            <a:off x="3817619" y="985882"/>
            <a:ext cx="4618856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JA je maja 1945 zasedla tudi KOROŠKO.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3817619" y="1622834"/>
            <a:ext cx="216024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 zahtevo zaveznikov se je morala umakniti.</a:t>
            </a:r>
            <a:endParaRPr lang="sl-SI" dirty="0"/>
          </a:p>
        </p:txBody>
      </p:sp>
      <p:sp>
        <p:nvSpPr>
          <p:cNvPr id="13" name="Zaobljeni pravokotnik 12"/>
          <p:cNvSpPr/>
          <p:nvPr/>
        </p:nvSpPr>
        <p:spPr>
          <a:xfrm>
            <a:off x="6564266" y="1571033"/>
            <a:ext cx="2328213" cy="8027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Koroška je bila pod vojaško upravo Britancev.</a:t>
            </a:r>
            <a:endParaRPr lang="sl-SI" dirty="0"/>
          </a:p>
        </p:txBody>
      </p:sp>
      <p:sp>
        <p:nvSpPr>
          <p:cNvPr id="14" name="Zaobljeni pravokotnik 13"/>
          <p:cNvSpPr/>
          <p:nvPr/>
        </p:nvSpPr>
        <p:spPr>
          <a:xfrm>
            <a:off x="4067944" y="2573476"/>
            <a:ext cx="453650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Vprašanje slovenske Koroške so reševali na mirovni konferenci v Parizu.</a:t>
            </a:r>
            <a:endParaRPr lang="sl-SI" dirty="0"/>
          </a:p>
        </p:txBody>
      </p:sp>
      <p:sp>
        <p:nvSpPr>
          <p:cNvPr id="15" name="Zaobljeni pravokotnik 14"/>
          <p:cNvSpPr/>
          <p:nvPr/>
        </p:nvSpPr>
        <p:spPr>
          <a:xfrm>
            <a:off x="4283968" y="3645024"/>
            <a:ext cx="4152507" cy="4620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1949 so potrdili mejo na Karavankah.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327897" y="4316206"/>
            <a:ext cx="4104456" cy="679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1955</a:t>
            </a:r>
            <a:r>
              <a:rPr lang="sl-SI" b="1" dirty="0" smtClean="0"/>
              <a:t> – AVSTRIJSKA DRŽAVNA POGODBA</a:t>
            </a:r>
            <a:endParaRPr lang="sl-SI" b="1" dirty="0"/>
          </a:p>
        </p:txBody>
      </p:sp>
      <p:sp>
        <p:nvSpPr>
          <p:cNvPr id="17" name="Zaobljeni pravokotnik 16"/>
          <p:cNvSpPr/>
          <p:nvPr/>
        </p:nvSpPr>
        <p:spPr>
          <a:xfrm>
            <a:off x="327897" y="5309708"/>
            <a:ext cx="1728192" cy="99961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Neodvisna in demokratična Avstrija.</a:t>
            </a:r>
            <a:endParaRPr lang="sl-SI" dirty="0"/>
          </a:p>
        </p:txBody>
      </p:sp>
      <p:sp>
        <p:nvSpPr>
          <p:cNvPr id="18" name="Zaobljeni pravokotnik 17"/>
          <p:cNvSpPr/>
          <p:nvPr/>
        </p:nvSpPr>
        <p:spPr>
          <a:xfrm>
            <a:off x="2159732" y="5337153"/>
            <a:ext cx="2196244" cy="9721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Zaščitna določila za manjšini (slovenska, hrvaška)</a:t>
            </a:r>
            <a:endParaRPr lang="sl-SI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4549540" y="4345724"/>
            <a:ext cx="4406246" cy="2227255"/>
            <a:chOff x="4486233" y="4504858"/>
            <a:chExt cx="4406246" cy="2227255"/>
          </a:xfrm>
        </p:grpSpPr>
        <p:pic>
          <p:nvPicPr>
            <p:cNvPr id="19" name="Slika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6233" y="4504858"/>
              <a:ext cx="4406246" cy="18667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0" name="Pravokotnik 19"/>
            <p:cNvSpPr/>
            <p:nvPr/>
          </p:nvSpPr>
          <p:spPr>
            <a:xfrm>
              <a:off x="4506866" y="6372074"/>
              <a:ext cx="4385613" cy="3600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 smtClean="0"/>
                <a:t>Kako je s spoštovanjem teh pravic danes?</a:t>
              </a:r>
              <a:endParaRPr lang="sl-SI" dirty="0"/>
            </a:p>
          </p:txBody>
        </p:sp>
      </p:grpSp>
      <p:cxnSp>
        <p:nvCxnSpPr>
          <p:cNvPr id="23" name="Raven puščični konektor 22"/>
          <p:cNvCxnSpPr>
            <a:stCxn id="14" idx="2"/>
            <a:endCxn id="15" idx="0"/>
          </p:cNvCxnSpPr>
          <p:nvPr/>
        </p:nvCxnSpPr>
        <p:spPr>
          <a:xfrm>
            <a:off x="6336196" y="3365564"/>
            <a:ext cx="24026" cy="2794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konektor 24"/>
          <p:cNvCxnSpPr>
            <a:endCxn id="17" idx="0"/>
          </p:cNvCxnSpPr>
          <p:nvPr/>
        </p:nvCxnSpPr>
        <p:spPr>
          <a:xfrm>
            <a:off x="1187624" y="5013176"/>
            <a:ext cx="4369" cy="2965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konektor 26"/>
          <p:cNvCxnSpPr>
            <a:endCxn id="18" idx="0"/>
          </p:cNvCxnSpPr>
          <p:nvPr/>
        </p:nvCxnSpPr>
        <p:spPr>
          <a:xfrm flipH="1">
            <a:off x="3257854" y="5013176"/>
            <a:ext cx="18002" cy="323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98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5937" y="0"/>
            <a:ext cx="8229600" cy="69269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PONOVIMO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55937" y="692696"/>
            <a:ext cx="8229600" cy="53515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Kaj je Slovencem prinesla osvoboditev Primorske?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Kaj je bilo Svobodno tržaško ozemlje?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Na kakšen način so bile zagotovljene pravice manjšin v Avstriji?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PREMISLI: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>
                <a:solidFill>
                  <a:srgbClr val="C00000"/>
                </a:solidFill>
              </a:rPr>
              <a:t>Zakaj po drugi svetovni vojni ni uspela združitev vseh Slovencev?</a:t>
            </a:r>
            <a:endParaRPr lang="sl-SI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318</Words>
  <Application>Microsoft Office PowerPoint</Application>
  <PresentationFormat>Diaprojekcija na zaslonu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MI TUJEGA NOČEMO, A SVOJEGA NE DAMO</vt:lpstr>
      <vt:lpstr>1. Osvoboditev ali okupacija Trsta?</vt:lpstr>
      <vt:lpstr>2. V čem sta se razlikovali coni A in B </vt:lpstr>
      <vt:lpstr>3. Kakšna je bila usoda slovenskega dela Koroške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Tomi</cp:lastModifiedBy>
  <cp:revision>50</cp:revision>
  <dcterms:created xsi:type="dcterms:W3CDTF">2013-10-06T13:06:43Z</dcterms:created>
  <dcterms:modified xsi:type="dcterms:W3CDTF">2020-05-14T10:51:28Z</dcterms:modified>
</cp:coreProperties>
</file>