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92" d="100"/>
          <a:sy n="92" d="100"/>
        </p:scale>
        <p:origin x="4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ANALIZA PREVERJANJA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7388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90223" y="335985"/>
            <a:ext cx="10363200" cy="1744558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1275643" y="2201333"/>
            <a:ext cx="9177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Pri tej nalogi večinoma niste imeli težav. Pomembno je, da si števila napišete in nato primerjate. Če si števil ne zapišete, je večja možnost, da se pri primerjanju števil zmotite.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1557867" y="1711211"/>
            <a:ext cx="790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5304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2635956" y="1341879"/>
            <a:ext cx="400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&lt;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6451601" y="1771606"/>
            <a:ext cx="790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290</a:t>
            </a: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5805312" y="1402274"/>
            <a:ext cx="400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&gt;</a:t>
            </a:r>
            <a:endParaRPr lang="sl-SI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8229601" y="1801804"/>
            <a:ext cx="790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7001</a:t>
            </a:r>
            <a:endParaRPr lang="sl-SI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9019823" y="1402274"/>
            <a:ext cx="400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=</a:t>
            </a: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915" y="3091006"/>
            <a:ext cx="10197865" cy="2214771"/>
          </a:xfrm>
          <a:prstGeom prst="rect">
            <a:avLst/>
          </a:prstGeom>
        </p:spPr>
      </p:pic>
      <p:sp>
        <p:nvSpPr>
          <p:cNvPr id="13" name="PoljeZBesedilom 12"/>
          <p:cNvSpPr txBox="1"/>
          <p:nvPr/>
        </p:nvSpPr>
        <p:spPr>
          <a:xfrm>
            <a:off x="1275642" y="5514729"/>
            <a:ext cx="9177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Večina vas je nalogo rešila pravilno, nekateri pa ste pozabili, katera računska operacija ima prednost. </a:t>
            </a:r>
            <a:r>
              <a:rPr lang="sl-SI" b="1" dirty="0" smtClean="0">
                <a:solidFill>
                  <a:srgbClr val="FF0000"/>
                </a:solidFill>
              </a:rPr>
              <a:t>Ponovite reševanje številskih izrazov!</a:t>
            </a:r>
            <a:endParaRPr lang="sl-SI" b="1" dirty="0">
              <a:solidFill>
                <a:srgbClr val="FF0000"/>
              </a:solidFill>
            </a:endParaRPr>
          </a:p>
        </p:txBody>
      </p:sp>
      <p:cxnSp>
        <p:nvCxnSpPr>
          <p:cNvPr id="15" name="Raven povezovalnik 14"/>
          <p:cNvCxnSpPr/>
          <p:nvPr/>
        </p:nvCxnSpPr>
        <p:spPr>
          <a:xfrm>
            <a:off x="1952978" y="4481689"/>
            <a:ext cx="6829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jeZBesedilom 16"/>
          <p:cNvSpPr txBox="1"/>
          <p:nvPr/>
        </p:nvSpPr>
        <p:spPr>
          <a:xfrm>
            <a:off x="2779890" y="4013725"/>
            <a:ext cx="3304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40 – 30 = 10</a:t>
            </a:r>
            <a:endParaRPr lang="sl-SI" dirty="0"/>
          </a:p>
        </p:txBody>
      </p:sp>
      <p:sp>
        <p:nvSpPr>
          <p:cNvPr id="18" name="PoljeZBesedilom 17"/>
          <p:cNvSpPr txBox="1"/>
          <p:nvPr/>
        </p:nvSpPr>
        <p:spPr>
          <a:xfrm>
            <a:off x="3036711" y="4626399"/>
            <a:ext cx="3304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 7 + 4 = 11</a:t>
            </a:r>
          </a:p>
        </p:txBody>
      </p:sp>
      <p:cxnSp>
        <p:nvCxnSpPr>
          <p:cNvPr id="19" name="Raven povezovalnik 18"/>
          <p:cNvCxnSpPr/>
          <p:nvPr/>
        </p:nvCxnSpPr>
        <p:spPr>
          <a:xfrm>
            <a:off x="1416756" y="5001773"/>
            <a:ext cx="6829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en povezovalnik 19"/>
          <p:cNvCxnSpPr/>
          <p:nvPr/>
        </p:nvCxnSpPr>
        <p:spPr>
          <a:xfrm>
            <a:off x="2269067" y="4995731"/>
            <a:ext cx="5108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en povezovalnik 21"/>
          <p:cNvCxnSpPr/>
          <p:nvPr/>
        </p:nvCxnSpPr>
        <p:spPr>
          <a:xfrm>
            <a:off x="6341532" y="4476045"/>
            <a:ext cx="6829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en povezovalnik 22"/>
          <p:cNvCxnSpPr/>
          <p:nvPr/>
        </p:nvCxnSpPr>
        <p:spPr>
          <a:xfrm>
            <a:off x="7162801" y="4476045"/>
            <a:ext cx="6829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oljeZBesedilom 23"/>
          <p:cNvSpPr txBox="1"/>
          <p:nvPr/>
        </p:nvSpPr>
        <p:spPr>
          <a:xfrm>
            <a:off x="8229601" y="4049590"/>
            <a:ext cx="3304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 7 · 5 = 35</a:t>
            </a:r>
          </a:p>
        </p:txBody>
      </p:sp>
      <p:cxnSp>
        <p:nvCxnSpPr>
          <p:cNvPr id="25" name="Raven povezovalnik 24"/>
          <p:cNvCxnSpPr/>
          <p:nvPr/>
        </p:nvCxnSpPr>
        <p:spPr>
          <a:xfrm>
            <a:off x="6341532" y="4995731"/>
            <a:ext cx="6829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en povezovalnik 25"/>
          <p:cNvCxnSpPr/>
          <p:nvPr/>
        </p:nvCxnSpPr>
        <p:spPr>
          <a:xfrm>
            <a:off x="7168444" y="4995732"/>
            <a:ext cx="6829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oljeZBesedilom 26"/>
          <p:cNvSpPr txBox="1"/>
          <p:nvPr/>
        </p:nvSpPr>
        <p:spPr>
          <a:xfrm>
            <a:off x="8229600" y="4662264"/>
            <a:ext cx="3304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 5 – 5 = 0</a:t>
            </a:r>
          </a:p>
        </p:txBody>
      </p:sp>
    </p:spTree>
    <p:extLst>
      <p:ext uri="{BB962C8B-B14F-4D97-AF65-F5344CB8AC3E}">
        <p14:creationId xmlns:p14="http://schemas.microsoft.com/office/powerpoint/2010/main" val="829040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01" y="342776"/>
            <a:ext cx="10603971" cy="2024316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1151467" y="2540000"/>
            <a:ext cx="10092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Večinoma ste nalogo rešili pravilno, nekateri pa morate ponoviti pretvarjanje enot pri prostornini.</a:t>
            </a:r>
          </a:p>
          <a:p>
            <a:endParaRPr lang="sl-SI" dirty="0"/>
          </a:p>
          <a:p>
            <a:r>
              <a:rPr lang="sl-SI" b="1" dirty="0" smtClean="0">
                <a:solidFill>
                  <a:srgbClr val="FF0000"/>
                </a:solidFill>
              </a:rPr>
              <a:t>1 l = 10 dl</a:t>
            </a:r>
          </a:p>
          <a:p>
            <a:r>
              <a:rPr lang="sl-SI" b="1" dirty="0" smtClean="0">
                <a:solidFill>
                  <a:srgbClr val="FF0000"/>
                </a:solidFill>
              </a:rPr>
              <a:t>1 hl = 100 l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2048933" y="1247895"/>
            <a:ext cx="677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20 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6316588" y="1865949"/>
            <a:ext cx="677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 </a:t>
            </a:r>
            <a:r>
              <a:rPr lang="sl-SI" dirty="0" smtClean="0"/>
              <a:t> 7</a:t>
            </a:r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5435286" y="1850107"/>
            <a:ext cx="677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2</a:t>
            </a: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2048934" y="1828987"/>
            <a:ext cx="677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510</a:t>
            </a:r>
            <a:endParaRPr lang="sl-SI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5283201" y="1247895"/>
            <a:ext cx="677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600</a:t>
            </a:r>
            <a:endParaRPr lang="sl-SI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9115778" y="1247895"/>
            <a:ext cx="677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 </a:t>
            </a:r>
            <a:r>
              <a:rPr lang="sl-SI" dirty="0" smtClean="0"/>
              <a:t>  5</a:t>
            </a:r>
            <a:endParaRPr lang="sl-SI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10195248" y="1247895"/>
            <a:ext cx="677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32</a:t>
            </a:r>
            <a:endParaRPr lang="sl-SI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9110133" y="1828987"/>
            <a:ext cx="677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0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10042234" y="1828987"/>
            <a:ext cx="677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  98</a:t>
            </a:r>
            <a:endParaRPr lang="sl-SI" dirty="0"/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815" y="3913237"/>
            <a:ext cx="5523773" cy="2876197"/>
          </a:xfrm>
          <a:prstGeom prst="rect">
            <a:avLst/>
          </a:prstGeom>
        </p:spPr>
      </p:pic>
      <p:sp>
        <p:nvSpPr>
          <p:cNvPr id="17" name="PoljeZBesedilom 16"/>
          <p:cNvSpPr txBox="1"/>
          <p:nvPr/>
        </p:nvSpPr>
        <p:spPr>
          <a:xfrm>
            <a:off x="6937476" y="4481689"/>
            <a:ext cx="447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Težave pri pisnem množenju se pojavljajo zato, ker nekateri učenci še vedno nimate avtomatizirane poštevanke.</a:t>
            </a:r>
          </a:p>
          <a:p>
            <a:endParaRPr lang="sl-SI" b="1" dirty="0" smtClean="0">
              <a:solidFill>
                <a:srgbClr val="FF0000"/>
              </a:solidFill>
            </a:endParaRPr>
          </a:p>
          <a:p>
            <a:r>
              <a:rPr lang="sl-SI" b="1" dirty="0" smtClean="0">
                <a:solidFill>
                  <a:srgbClr val="FF0000"/>
                </a:solidFill>
              </a:rPr>
              <a:t>VADI POŠTEVANKO!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18" name="PoljeZBesedilom 17"/>
          <p:cNvSpPr txBox="1"/>
          <p:nvPr/>
        </p:nvSpPr>
        <p:spPr>
          <a:xfrm>
            <a:off x="1538188" y="4481689"/>
            <a:ext cx="86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     5075</a:t>
            </a:r>
            <a:endParaRPr lang="sl-SI" dirty="0"/>
          </a:p>
        </p:txBody>
      </p:sp>
      <p:sp>
        <p:nvSpPr>
          <p:cNvPr id="19" name="PoljeZBesedilom 18"/>
          <p:cNvSpPr txBox="1"/>
          <p:nvPr/>
        </p:nvSpPr>
        <p:spPr>
          <a:xfrm>
            <a:off x="1309589" y="4631601"/>
            <a:ext cx="25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dirty="0" smtClean="0"/>
              <a:t>3</a:t>
            </a:r>
            <a:endParaRPr lang="sl-SI" sz="1100" dirty="0"/>
          </a:p>
        </p:txBody>
      </p:sp>
      <p:sp>
        <p:nvSpPr>
          <p:cNvPr id="20" name="PoljeZBesedilom 19"/>
          <p:cNvSpPr txBox="1"/>
          <p:nvPr/>
        </p:nvSpPr>
        <p:spPr>
          <a:xfrm>
            <a:off x="1061311" y="4631601"/>
            <a:ext cx="25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dirty="0"/>
              <a:t>1</a:t>
            </a:r>
          </a:p>
        </p:txBody>
      </p:sp>
      <p:sp>
        <p:nvSpPr>
          <p:cNvPr id="21" name="PoljeZBesedilom 20"/>
          <p:cNvSpPr txBox="1"/>
          <p:nvPr/>
        </p:nvSpPr>
        <p:spPr>
          <a:xfrm>
            <a:off x="3149905" y="4481689"/>
            <a:ext cx="86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     2768</a:t>
            </a:r>
            <a:endParaRPr lang="sl-SI" dirty="0"/>
          </a:p>
        </p:txBody>
      </p:sp>
      <p:sp>
        <p:nvSpPr>
          <p:cNvPr id="22" name="PoljeZBesedilom 21"/>
          <p:cNvSpPr txBox="1"/>
          <p:nvPr/>
        </p:nvSpPr>
        <p:spPr>
          <a:xfrm>
            <a:off x="2899268" y="4631601"/>
            <a:ext cx="25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dirty="0"/>
              <a:t>4</a:t>
            </a:r>
          </a:p>
        </p:txBody>
      </p:sp>
      <p:sp>
        <p:nvSpPr>
          <p:cNvPr id="23" name="PoljeZBesedilom 22"/>
          <p:cNvSpPr txBox="1"/>
          <p:nvPr/>
        </p:nvSpPr>
        <p:spPr>
          <a:xfrm>
            <a:off x="2709022" y="4631601"/>
            <a:ext cx="25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dirty="0" smtClean="0"/>
              <a:t>3</a:t>
            </a:r>
            <a:endParaRPr lang="sl-SI" sz="1100" dirty="0"/>
          </a:p>
        </p:txBody>
      </p:sp>
      <p:sp>
        <p:nvSpPr>
          <p:cNvPr id="24" name="PoljeZBesedilom 23"/>
          <p:cNvSpPr txBox="1"/>
          <p:nvPr/>
        </p:nvSpPr>
        <p:spPr>
          <a:xfrm>
            <a:off x="4883131" y="4481688"/>
            <a:ext cx="896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        714 0</a:t>
            </a:r>
            <a:endParaRPr lang="sl-SI" dirty="0"/>
          </a:p>
        </p:txBody>
      </p:sp>
      <p:sp>
        <p:nvSpPr>
          <p:cNvPr id="25" name="PoljeZBesedilom 24"/>
          <p:cNvSpPr txBox="1"/>
          <p:nvPr/>
        </p:nvSpPr>
        <p:spPr>
          <a:xfrm>
            <a:off x="4526525" y="4594578"/>
            <a:ext cx="203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dirty="0" smtClean="0"/>
              <a:t>1</a:t>
            </a:r>
            <a:endParaRPr lang="sl-SI" sz="1100" dirty="0"/>
          </a:p>
        </p:txBody>
      </p:sp>
      <p:sp>
        <p:nvSpPr>
          <p:cNvPr id="26" name="PoljeZBesedilom 25"/>
          <p:cNvSpPr txBox="1"/>
          <p:nvPr/>
        </p:nvSpPr>
        <p:spPr>
          <a:xfrm>
            <a:off x="4323006" y="4594578"/>
            <a:ext cx="203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dirty="0" smtClean="0"/>
              <a:t>1</a:t>
            </a:r>
            <a:endParaRPr lang="sl-SI" sz="1100" dirty="0"/>
          </a:p>
        </p:txBody>
      </p:sp>
      <p:sp>
        <p:nvSpPr>
          <p:cNvPr id="27" name="PoljeZBesedilom 26"/>
          <p:cNvSpPr txBox="1"/>
          <p:nvPr/>
        </p:nvSpPr>
        <p:spPr>
          <a:xfrm>
            <a:off x="1514465" y="5846384"/>
            <a:ext cx="86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     7686</a:t>
            </a:r>
            <a:endParaRPr lang="sl-SI" dirty="0"/>
          </a:p>
        </p:txBody>
      </p:sp>
      <p:sp>
        <p:nvSpPr>
          <p:cNvPr id="28" name="PoljeZBesedilom 27"/>
          <p:cNvSpPr txBox="1"/>
          <p:nvPr/>
        </p:nvSpPr>
        <p:spPr>
          <a:xfrm>
            <a:off x="1315349" y="5959017"/>
            <a:ext cx="25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dirty="0" smtClean="0"/>
              <a:t>3</a:t>
            </a:r>
            <a:endParaRPr lang="sl-SI" sz="1100" dirty="0"/>
          </a:p>
        </p:txBody>
      </p:sp>
      <p:sp>
        <p:nvSpPr>
          <p:cNvPr id="29" name="PoljeZBesedilom 28"/>
          <p:cNvSpPr txBox="1"/>
          <p:nvPr/>
        </p:nvSpPr>
        <p:spPr>
          <a:xfrm>
            <a:off x="1085176" y="5959017"/>
            <a:ext cx="25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dirty="0"/>
              <a:t>4</a:t>
            </a:r>
          </a:p>
        </p:txBody>
      </p:sp>
      <p:sp>
        <p:nvSpPr>
          <p:cNvPr id="30" name="PoljeZBesedilom 29"/>
          <p:cNvSpPr txBox="1"/>
          <p:nvPr/>
        </p:nvSpPr>
        <p:spPr>
          <a:xfrm>
            <a:off x="3121529" y="5846383"/>
            <a:ext cx="86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     3395</a:t>
            </a:r>
            <a:endParaRPr lang="sl-SI" dirty="0"/>
          </a:p>
        </p:txBody>
      </p:sp>
      <p:sp>
        <p:nvSpPr>
          <p:cNvPr id="31" name="PoljeZBesedilom 30"/>
          <p:cNvSpPr txBox="1"/>
          <p:nvPr/>
        </p:nvSpPr>
        <p:spPr>
          <a:xfrm>
            <a:off x="2926065" y="5959017"/>
            <a:ext cx="25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dirty="0"/>
              <a:t>4</a:t>
            </a:r>
          </a:p>
        </p:txBody>
      </p:sp>
      <p:sp>
        <p:nvSpPr>
          <p:cNvPr id="32" name="PoljeZBesedilom 31"/>
          <p:cNvSpPr txBox="1"/>
          <p:nvPr/>
        </p:nvSpPr>
        <p:spPr>
          <a:xfrm>
            <a:off x="2709022" y="5959017"/>
            <a:ext cx="25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dirty="0" smtClean="0"/>
              <a:t>3</a:t>
            </a:r>
            <a:endParaRPr lang="sl-SI" sz="1100" dirty="0"/>
          </a:p>
        </p:txBody>
      </p:sp>
      <p:sp>
        <p:nvSpPr>
          <p:cNvPr id="33" name="PoljeZBesedilom 32"/>
          <p:cNvSpPr txBox="1"/>
          <p:nvPr/>
        </p:nvSpPr>
        <p:spPr>
          <a:xfrm>
            <a:off x="5002114" y="5846382"/>
            <a:ext cx="86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     8312</a:t>
            </a:r>
            <a:endParaRPr lang="sl-SI" dirty="0"/>
          </a:p>
        </p:txBody>
      </p:sp>
      <p:sp>
        <p:nvSpPr>
          <p:cNvPr id="34" name="PoljeZBesedilom 33"/>
          <p:cNvSpPr txBox="1"/>
          <p:nvPr/>
        </p:nvSpPr>
        <p:spPr>
          <a:xfrm>
            <a:off x="4771230" y="5962865"/>
            <a:ext cx="25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dirty="0" smtClean="0"/>
              <a:t>3</a:t>
            </a:r>
            <a:endParaRPr lang="sl-SI" sz="1100" dirty="0"/>
          </a:p>
        </p:txBody>
      </p:sp>
      <p:sp>
        <p:nvSpPr>
          <p:cNvPr id="35" name="PoljeZBesedilom 34"/>
          <p:cNvSpPr txBox="1"/>
          <p:nvPr/>
        </p:nvSpPr>
        <p:spPr>
          <a:xfrm>
            <a:off x="4547958" y="5956735"/>
            <a:ext cx="25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dirty="0" smtClean="0"/>
              <a:t>3</a:t>
            </a:r>
            <a:endParaRPr lang="sl-SI" sz="1100" dirty="0"/>
          </a:p>
        </p:txBody>
      </p:sp>
    </p:spTree>
    <p:extLst>
      <p:ext uri="{BB962C8B-B14F-4D97-AF65-F5344CB8AC3E}">
        <p14:creationId xmlns:p14="http://schemas.microsoft.com/office/powerpoint/2010/main" val="3536472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490" y="93486"/>
            <a:ext cx="10346586" cy="5392914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1354667" y="5700889"/>
            <a:ext cx="873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Enaka težava, kot pri pisnem množenju, se pojavlja tudi pri pisnem deljenju. Ker poštevanke še vsi ne znate brezhibno na pamet, se tudi pri deljenju zatika. Pri številu, </a:t>
            </a:r>
            <a:r>
              <a:rPr lang="sl-SI" smtClean="0"/>
              <a:t>ki </a:t>
            </a:r>
            <a:r>
              <a:rPr lang="sl-SI" smtClean="0"/>
              <a:t>ostane, </a:t>
            </a:r>
            <a:r>
              <a:rPr lang="sl-SI" dirty="0" smtClean="0"/>
              <a:t>vedno napišemo ost., da vemo, kaj to število pomeni in je računanje zaključeno.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3716943" y="1038578"/>
            <a:ext cx="1430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 </a:t>
            </a:r>
            <a:r>
              <a:rPr lang="sl-SI" sz="2400" dirty="0" smtClean="0"/>
              <a:t>367</a:t>
            </a:r>
            <a:endParaRPr lang="sl-SI" sz="2400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1148722" y="1500243"/>
            <a:ext cx="443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 </a:t>
            </a:r>
            <a:r>
              <a:rPr lang="sl-SI" sz="2400" dirty="0" smtClean="0"/>
              <a:t>1</a:t>
            </a:r>
            <a:endParaRPr lang="sl-SI" sz="2400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1596122" y="1500242"/>
            <a:ext cx="443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 </a:t>
            </a:r>
            <a:r>
              <a:rPr lang="sl-SI" sz="2400" dirty="0" smtClean="0"/>
              <a:t>3</a:t>
            </a:r>
            <a:endParaRPr lang="sl-SI" sz="3200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1580446" y="1961907"/>
            <a:ext cx="443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 </a:t>
            </a:r>
            <a:r>
              <a:rPr lang="sl-SI" sz="2400" dirty="0" smtClean="0"/>
              <a:t>1</a:t>
            </a:r>
            <a:endParaRPr lang="sl-SI" sz="2400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1967015" y="1945563"/>
            <a:ext cx="443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 </a:t>
            </a:r>
            <a:r>
              <a:rPr lang="sl-SI" sz="2400" dirty="0"/>
              <a:t>4</a:t>
            </a:r>
          </a:p>
        </p:txBody>
      </p:sp>
      <p:sp>
        <p:nvSpPr>
          <p:cNvPr id="11" name="PoljeZBesedilom 10"/>
          <p:cNvSpPr txBox="1"/>
          <p:nvPr/>
        </p:nvSpPr>
        <p:spPr>
          <a:xfrm>
            <a:off x="1967015" y="2356428"/>
            <a:ext cx="1430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 </a:t>
            </a:r>
            <a:r>
              <a:rPr lang="sl-SI" sz="2400" dirty="0" smtClean="0"/>
              <a:t>0 </a:t>
            </a:r>
            <a:r>
              <a:rPr lang="sl-SI" sz="2400" b="1" dirty="0" smtClean="0">
                <a:solidFill>
                  <a:srgbClr val="FF0000"/>
                </a:solidFill>
              </a:rPr>
              <a:t>ost.</a:t>
            </a:r>
            <a:endParaRPr lang="sl-SI" sz="2400" b="1" dirty="0">
              <a:solidFill>
                <a:srgbClr val="FF0000"/>
              </a:solidFill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3716943" y="3177823"/>
            <a:ext cx="1430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 </a:t>
            </a:r>
            <a:r>
              <a:rPr lang="sl-SI" sz="2400" dirty="0" smtClean="0"/>
              <a:t>136</a:t>
            </a:r>
            <a:endParaRPr lang="sl-SI" sz="2400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1148722" y="3639488"/>
            <a:ext cx="443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 </a:t>
            </a:r>
            <a:r>
              <a:rPr lang="sl-SI" sz="2400" dirty="0"/>
              <a:t>2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1580446" y="3626428"/>
            <a:ext cx="443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 </a:t>
            </a:r>
            <a:r>
              <a:rPr lang="sl-SI" sz="2400" dirty="0"/>
              <a:t>5</a:t>
            </a:r>
          </a:p>
        </p:txBody>
      </p:sp>
      <p:sp>
        <p:nvSpPr>
          <p:cNvPr id="15" name="PoljeZBesedilom 14"/>
          <p:cNvSpPr txBox="1"/>
          <p:nvPr/>
        </p:nvSpPr>
        <p:spPr>
          <a:xfrm>
            <a:off x="1574650" y="4071749"/>
            <a:ext cx="443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 </a:t>
            </a:r>
            <a:r>
              <a:rPr lang="sl-SI" sz="2400" dirty="0"/>
              <a:t>4</a:t>
            </a:r>
          </a:p>
        </p:txBody>
      </p:sp>
      <p:sp>
        <p:nvSpPr>
          <p:cNvPr id="16" name="PoljeZBesedilom 15"/>
          <p:cNvSpPr txBox="1"/>
          <p:nvPr/>
        </p:nvSpPr>
        <p:spPr>
          <a:xfrm>
            <a:off x="2009499" y="4079921"/>
            <a:ext cx="443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 </a:t>
            </a:r>
            <a:r>
              <a:rPr lang="sl-SI" sz="2400" dirty="0" smtClean="0"/>
              <a:t>3</a:t>
            </a:r>
            <a:endParaRPr lang="sl-SI" sz="3200" dirty="0"/>
          </a:p>
        </p:txBody>
      </p:sp>
      <p:sp>
        <p:nvSpPr>
          <p:cNvPr id="17" name="PoljeZBesedilom 16"/>
          <p:cNvSpPr txBox="1"/>
          <p:nvPr/>
        </p:nvSpPr>
        <p:spPr>
          <a:xfrm>
            <a:off x="2005343" y="4504010"/>
            <a:ext cx="1008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 </a:t>
            </a:r>
            <a:r>
              <a:rPr lang="sl-SI" sz="2400" dirty="0" smtClean="0"/>
              <a:t>1 </a:t>
            </a:r>
            <a:r>
              <a:rPr lang="sl-SI" sz="2400" b="1" dirty="0" smtClean="0">
                <a:solidFill>
                  <a:srgbClr val="FF0000"/>
                </a:solidFill>
              </a:rPr>
              <a:t>ost.</a:t>
            </a:r>
            <a:endParaRPr lang="sl-SI" sz="2400" b="1" dirty="0">
              <a:solidFill>
                <a:srgbClr val="FF0000"/>
              </a:solidFill>
            </a:endParaRPr>
          </a:p>
        </p:txBody>
      </p:sp>
      <p:sp>
        <p:nvSpPr>
          <p:cNvPr id="18" name="PoljeZBesedilom 17"/>
          <p:cNvSpPr txBox="1"/>
          <p:nvPr/>
        </p:nvSpPr>
        <p:spPr>
          <a:xfrm>
            <a:off x="8813876" y="1038578"/>
            <a:ext cx="1430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 </a:t>
            </a:r>
            <a:r>
              <a:rPr lang="sl-SI" sz="2400" dirty="0" smtClean="0"/>
              <a:t>82</a:t>
            </a:r>
            <a:endParaRPr lang="sl-SI" sz="2400" dirty="0"/>
          </a:p>
        </p:txBody>
      </p:sp>
      <p:grpSp>
        <p:nvGrpSpPr>
          <p:cNvPr id="23" name="Skupina 22"/>
          <p:cNvGrpSpPr/>
          <p:nvPr/>
        </p:nvGrpSpPr>
        <p:grpSpPr>
          <a:xfrm>
            <a:off x="7089422" y="1269410"/>
            <a:ext cx="90311" cy="130412"/>
            <a:chOff x="7089422" y="1269410"/>
            <a:chExt cx="90311" cy="130412"/>
          </a:xfrm>
        </p:grpSpPr>
        <p:cxnSp>
          <p:nvCxnSpPr>
            <p:cNvPr id="20" name="Raven povezovalnik 19"/>
            <p:cNvCxnSpPr/>
            <p:nvPr/>
          </p:nvCxnSpPr>
          <p:spPr>
            <a:xfrm>
              <a:off x="7179733" y="1269410"/>
              <a:ext cx="0" cy="1304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aven povezovalnik 21"/>
            <p:cNvCxnSpPr/>
            <p:nvPr/>
          </p:nvCxnSpPr>
          <p:spPr>
            <a:xfrm flipH="1">
              <a:off x="7089422" y="1399822"/>
              <a:ext cx="9031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Skupina 23"/>
          <p:cNvGrpSpPr/>
          <p:nvPr/>
        </p:nvGrpSpPr>
        <p:grpSpPr>
          <a:xfrm>
            <a:off x="7089422" y="3408655"/>
            <a:ext cx="90311" cy="130412"/>
            <a:chOff x="7089422" y="1269410"/>
            <a:chExt cx="90311" cy="130412"/>
          </a:xfrm>
        </p:grpSpPr>
        <p:cxnSp>
          <p:nvCxnSpPr>
            <p:cNvPr id="25" name="Raven povezovalnik 24"/>
            <p:cNvCxnSpPr/>
            <p:nvPr/>
          </p:nvCxnSpPr>
          <p:spPr>
            <a:xfrm>
              <a:off x="7179733" y="1269410"/>
              <a:ext cx="0" cy="1304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aven povezovalnik 25"/>
            <p:cNvCxnSpPr/>
            <p:nvPr/>
          </p:nvCxnSpPr>
          <p:spPr>
            <a:xfrm flipH="1">
              <a:off x="7089422" y="1399822"/>
              <a:ext cx="9031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PoljeZBesedilom 27"/>
          <p:cNvSpPr txBox="1"/>
          <p:nvPr/>
        </p:nvSpPr>
        <p:spPr>
          <a:xfrm>
            <a:off x="6781874" y="1500242"/>
            <a:ext cx="443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 </a:t>
            </a:r>
            <a:r>
              <a:rPr lang="sl-SI" sz="2400" dirty="0" smtClean="0"/>
              <a:t>1</a:t>
            </a:r>
            <a:endParaRPr lang="sl-SI" sz="2400" dirty="0"/>
          </a:p>
        </p:txBody>
      </p:sp>
      <p:sp>
        <p:nvSpPr>
          <p:cNvPr id="29" name="PoljeZBesedilom 28"/>
          <p:cNvSpPr txBox="1"/>
          <p:nvPr/>
        </p:nvSpPr>
        <p:spPr>
          <a:xfrm>
            <a:off x="7224886" y="1500242"/>
            <a:ext cx="443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 </a:t>
            </a:r>
            <a:r>
              <a:rPr lang="sl-SI" sz="2400" dirty="0" smtClean="0"/>
              <a:t>8</a:t>
            </a:r>
            <a:endParaRPr lang="sl-SI" sz="3200" dirty="0"/>
          </a:p>
        </p:txBody>
      </p:sp>
      <p:sp>
        <p:nvSpPr>
          <p:cNvPr id="30" name="PoljeZBesedilom 29"/>
          <p:cNvSpPr txBox="1"/>
          <p:nvPr/>
        </p:nvSpPr>
        <p:spPr>
          <a:xfrm>
            <a:off x="7206464" y="1945563"/>
            <a:ext cx="1169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 </a:t>
            </a:r>
            <a:r>
              <a:rPr lang="sl-SI" sz="2400" dirty="0" smtClean="0"/>
              <a:t>2 </a:t>
            </a:r>
            <a:r>
              <a:rPr lang="sl-SI" sz="2400" b="1" dirty="0" smtClean="0">
                <a:solidFill>
                  <a:srgbClr val="FF0000"/>
                </a:solidFill>
              </a:rPr>
              <a:t>ost.</a:t>
            </a:r>
            <a:endParaRPr lang="sl-SI" sz="2400" b="1" dirty="0">
              <a:solidFill>
                <a:srgbClr val="FF0000"/>
              </a:solidFill>
            </a:endParaRPr>
          </a:p>
        </p:txBody>
      </p:sp>
      <p:sp>
        <p:nvSpPr>
          <p:cNvPr id="31" name="PoljeZBesedilom 30"/>
          <p:cNvSpPr txBox="1"/>
          <p:nvPr/>
        </p:nvSpPr>
        <p:spPr>
          <a:xfrm>
            <a:off x="9765287" y="3164763"/>
            <a:ext cx="1430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 </a:t>
            </a:r>
            <a:r>
              <a:rPr lang="sl-SI" sz="2400" dirty="0"/>
              <a:t> </a:t>
            </a:r>
            <a:r>
              <a:rPr lang="sl-SI" sz="2400" dirty="0" smtClean="0"/>
              <a:t>29</a:t>
            </a:r>
            <a:endParaRPr lang="sl-SI" sz="2400" dirty="0"/>
          </a:p>
        </p:txBody>
      </p:sp>
      <p:cxnSp>
        <p:nvCxnSpPr>
          <p:cNvPr id="34" name="Raven povezovalnik 33"/>
          <p:cNvCxnSpPr/>
          <p:nvPr/>
        </p:nvCxnSpPr>
        <p:spPr>
          <a:xfrm flipV="1">
            <a:off x="7791409" y="3164763"/>
            <a:ext cx="223776" cy="3743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ven povezovalnik 36"/>
          <p:cNvCxnSpPr/>
          <p:nvPr/>
        </p:nvCxnSpPr>
        <p:spPr>
          <a:xfrm flipV="1">
            <a:off x="9099846" y="3164763"/>
            <a:ext cx="223776" cy="3743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oljeZBesedilom 37"/>
          <p:cNvSpPr txBox="1"/>
          <p:nvPr/>
        </p:nvSpPr>
        <p:spPr>
          <a:xfrm>
            <a:off x="6781874" y="3623143"/>
            <a:ext cx="443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 </a:t>
            </a:r>
            <a:r>
              <a:rPr lang="sl-SI" sz="2400" dirty="0"/>
              <a:t>4</a:t>
            </a:r>
          </a:p>
        </p:txBody>
      </p:sp>
      <p:sp>
        <p:nvSpPr>
          <p:cNvPr id="39" name="PoljeZBesedilom 38"/>
          <p:cNvSpPr txBox="1"/>
          <p:nvPr/>
        </p:nvSpPr>
        <p:spPr>
          <a:xfrm>
            <a:off x="7186745" y="3626428"/>
            <a:ext cx="443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 </a:t>
            </a:r>
            <a:r>
              <a:rPr lang="sl-SI" sz="2400" dirty="0"/>
              <a:t>5</a:t>
            </a:r>
          </a:p>
        </p:txBody>
      </p:sp>
      <p:sp>
        <p:nvSpPr>
          <p:cNvPr id="40" name="PoljeZBesedilom 39"/>
          <p:cNvSpPr txBox="1"/>
          <p:nvPr/>
        </p:nvSpPr>
        <p:spPr>
          <a:xfrm>
            <a:off x="7187902" y="4051068"/>
            <a:ext cx="1430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 </a:t>
            </a:r>
            <a:r>
              <a:rPr lang="sl-SI" sz="2400" dirty="0" smtClean="0"/>
              <a:t>0 </a:t>
            </a:r>
            <a:r>
              <a:rPr lang="sl-SI" sz="2400" b="1" dirty="0" smtClean="0">
                <a:solidFill>
                  <a:srgbClr val="FF0000"/>
                </a:solidFill>
              </a:rPr>
              <a:t>ost.</a:t>
            </a:r>
            <a:endParaRPr lang="sl-SI" sz="2400" b="1" dirty="0">
              <a:solidFill>
                <a:srgbClr val="FF0000"/>
              </a:solidFill>
            </a:endParaRPr>
          </a:p>
        </p:txBody>
      </p:sp>
      <p:sp>
        <p:nvSpPr>
          <p:cNvPr id="41" name="PoljeZBesedilom 40"/>
          <p:cNvSpPr txBox="1"/>
          <p:nvPr/>
        </p:nvSpPr>
        <p:spPr>
          <a:xfrm>
            <a:off x="3446755" y="1646535"/>
            <a:ext cx="1953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 </a:t>
            </a:r>
            <a:r>
              <a:rPr lang="sl-SI" sz="2400" dirty="0"/>
              <a:t> </a:t>
            </a:r>
            <a:r>
              <a:rPr lang="sl-SI" sz="2400" dirty="0" smtClean="0"/>
              <a:t>P:   367 · 2</a:t>
            </a:r>
          </a:p>
          <a:p>
            <a:r>
              <a:rPr lang="sl-SI" sz="2400" dirty="0"/>
              <a:t> </a:t>
            </a:r>
            <a:r>
              <a:rPr lang="sl-SI" sz="2400" dirty="0" smtClean="0"/>
              <a:t>           734</a:t>
            </a:r>
            <a:endParaRPr lang="sl-SI" sz="2400" dirty="0"/>
          </a:p>
        </p:txBody>
      </p:sp>
      <p:cxnSp>
        <p:nvCxnSpPr>
          <p:cNvPr id="43" name="Raven povezovalnik 42"/>
          <p:cNvCxnSpPr/>
          <p:nvPr/>
        </p:nvCxnSpPr>
        <p:spPr>
          <a:xfrm>
            <a:off x="4132135" y="2040929"/>
            <a:ext cx="10155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PoljeZBesedilom 43"/>
          <p:cNvSpPr txBox="1"/>
          <p:nvPr/>
        </p:nvSpPr>
        <p:spPr>
          <a:xfrm>
            <a:off x="3455517" y="4088511"/>
            <a:ext cx="2166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 </a:t>
            </a:r>
            <a:r>
              <a:rPr lang="sl-SI" sz="2400" dirty="0"/>
              <a:t> </a:t>
            </a:r>
            <a:r>
              <a:rPr lang="sl-SI" sz="2400" dirty="0" smtClean="0"/>
              <a:t>P:   136 · 7</a:t>
            </a:r>
          </a:p>
          <a:p>
            <a:r>
              <a:rPr lang="sl-SI" sz="2400" dirty="0"/>
              <a:t> </a:t>
            </a:r>
            <a:r>
              <a:rPr lang="sl-SI" sz="2400" dirty="0" smtClean="0"/>
              <a:t>           952</a:t>
            </a:r>
          </a:p>
          <a:p>
            <a:r>
              <a:rPr lang="sl-SI" sz="2400" dirty="0" smtClean="0"/>
              <a:t>952 + 1 = 953</a:t>
            </a:r>
            <a:endParaRPr lang="sl-SI" sz="2400" dirty="0"/>
          </a:p>
        </p:txBody>
      </p:sp>
      <p:cxnSp>
        <p:nvCxnSpPr>
          <p:cNvPr id="45" name="Raven povezovalnik 44"/>
          <p:cNvCxnSpPr/>
          <p:nvPr/>
        </p:nvCxnSpPr>
        <p:spPr>
          <a:xfrm>
            <a:off x="4132135" y="4504009"/>
            <a:ext cx="10155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PoljeZBesedilom 46"/>
          <p:cNvSpPr txBox="1"/>
          <p:nvPr/>
        </p:nvSpPr>
        <p:spPr>
          <a:xfrm>
            <a:off x="8533654" y="1642912"/>
            <a:ext cx="2203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 </a:t>
            </a:r>
            <a:r>
              <a:rPr lang="sl-SI" sz="2400" dirty="0"/>
              <a:t> </a:t>
            </a:r>
            <a:r>
              <a:rPr lang="sl-SI" sz="2400" dirty="0" smtClean="0"/>
              <a:t>P:   82 · 8</a:t>
            </a:r>
          </a:p>
          <a:p>
            <a:r>
              <a:rPr lang="sl-SI" sz="2400" dirty="0"/>
              <a:t> </a:t>
            </a:r>
            <a:r>
              <a:rPr lang="sl-SI" sz="2400" dirty="0" smtClean="0"/>
              <a:t>         656</a:t>
            </a:r>
          </a:p>
          <a:p>
            <a:r>
              <a:rPr lang="sl-SI" sz="2400" dirty="0" smtClean="0"/>
              <a:t>656 + 2 = 658</a:t>
            </a:r>
            <a:endParaRPr lang="sl-SI" sz="2400" dirty="0"/>
          </a:p>
        </p:txBody>
      </p:sp>
      <p:cxnSp>
        <p:nvCxnSpPr>
          <p:cNvPr id="48" name="Raven povezovalnik 47"/>
          <p:cNvCxnSpPr/>
          <p:nvPr/>
        </p:nvCxnSpPr>
        <p:spPr>
          <a:xfrm>
            <a:off x="9099846" y="2040929"/>
            <a:ext cx="10155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PoljeZBesedilom 48"/>
          <p:cNvSpPr txBox="1"/>
          <p:nvPr/>
        </p:nvSpPr>
        <p:spPr>
          <a:xfrm>
            <a:off x="8533654" y="4105363"/>
            <a:ext cx="2203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 </a:t>
            </a:r>
            <a:r>
              <a:rPr lang="sl-SI" sz="2400" dirty="0"/>
              <a:t> </a:t>
            </a:r>
            <a:r>
              <a:rPr lang="sl-SI" sz="2400" dirty="0" smtClean="0"/>
              <a:t>P:   29 · 50</a:t>
            </a:r>
          </a:p>
          <a:p>
            <a:r>
              <a:rPr lang="sl-SI" sz="2400" dirty="0"/>
              <a:t> </a:t>
            </a:r>
            <a:r>
              <a:rPr lang="sl-SI" sz="2400" dirty="0" smtClean="0"/>
              <a:t>         1450</a:t>
            </a:r>
          </a:p>
        </p:txBody>
      </p:sp>
      <p:cxnSp>
        <p:nvCxnSpPr>
          <p:cNvPr id="50" name="Raven povezovalnik 49"/>
          <p:cNvCxnSpPr/>
          <p:nvPr/>
        </p:nvCxnSpPr>
        <p:spPr>
          <a:xfrm>
            <a:off x="9229068" y="4504009"/>
            <a:ext cx="10155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97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02" y="363008"/>
            <a:ext cx="12083698" cy="5123752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1354667" y="5486760"/>
            <a:ext cx="873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Pri risanju likov niste imeli težav, večina vas je pozabila napisati dolžine stranic, nekateri pa ste malo pozabili v kakšnem vrstnem redu označujemo oglišča. </a:t>
            </a:r>
          </a:p>
          <a:p>
            <a:r>
              <a:rPr lang="sl-SI" b="1" dirty="0" smtClean="0">
                <a:solidFill>
                  <a:srgbClr val="FF0000"/>
                </a:solidFill>
              </a:rPr>
              <a:t>Torej oglišča začnemo označevati levo spodaj (A) in nadaljujemo v nasprotni smeri urinega kazalca (B, C, D). 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1783645" y="2202396"/>
            <a:ext cx="14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ravokotnik 6"/>
          <p:cNvSpPr/>
          <p:nvPr/>
        </p:nvSpPr>
        <p:spPr>
          <a:xfrm>
            <a:off x="6707893" y="2750574"/>
            <a:ext cx="1080000" cy="720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oljeZBesedilom 7"/>
          <p:cNvSpPr txBox="1"/>
          <p:nvPr/>
        </p:nvSpPr>
        <p:spPr>
          <a:xfrm>
            <a:off x="1783645" y="4041422"/>
            <a:ext cx="14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a = 4 cm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1617134" y="3626401"/>
            <a:ext cx="33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0" name="PoljeZBesedilom 9"/>
          <p:cNvSpPr txBox="1"/>
          <p:nvPr/>
        </p:nvSpPr>
        <p:spPr>
          <a:xfrm>
            <a:off x="6541382" y="3470574"/>
            <a:ext cx="33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1" name="PoljeZBesedilom 10"/>
          <p:cNvSpPr txBox="1"/>
          <p:nvPr/>
        </p:nvSpPr>
        <p:spPr>
          <a:xfrm>
            <a:off x="3109491" y="3642396"/>
            <a:ext cx="33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B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7761053" y="3457730"/>
            <a:ext cx="33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B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15" name="PoljeZBesedilom 14"/>
          <p:cNvSpPr txBox="1"/>
          <p:nvPr/>
        </p:nvSpPr>
        <p:spPr>
          <a:xfrm>
            <a:off x="1466087" y="1870390"/>
            <a:ext cx="33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6" name="PoljeZBesedilom 15"/>
          <p:cNvSpPr txBox="1"/>
          <p:nvPr/>
        </p:nvSpPr>
        <p:spPr>
          <a:xfrm>
            <a:off x="6458127" y="2441678"/>
            <a:ext cx="33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D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17" name="PoljeZBesedilom 16"/>
          <p:cNvSpPr txBox="1"/>
          <p:nvPr/>
        </p:nvSpPr>
        <p:spPr>
          <a:xfrm>
            <a:off x="3155853" y="1856433"/>
            <a:ext cx="33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8" name="PoljeZBesedilom 17"/>
          <p:cNvSpPr txBox="1"/>
          <p:nvPr/>
        </p:nvSpPr>
        <p:spPr>
          <a:xfrm>
            <a:off x="7698906" y="2417371"/>
            <a:ext cx="33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9" name="PoljeZBesedilom 18"/>
          <p:cNvSpPr txBox="1"/>
          <p:nvPr/>
        </p:nvSpPr>
        <p:spPr>
          <a:xfrm>
            <a:off x="7808914" y="2937550"/>
            <a:ext cx="33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b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20" name="PoljeZBesedilom 19"/>
          <p:cNvSpPr txBox="1"/>
          <p:nvPr/>
        </p:nvSpPr>
        <p:spPr>
          <a:xfrm>
            <a:off x="2333145" y="3627662"/>
            <a:ext cx="33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a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27" name="PoljeZBesedilom 26"/>
          <p:cNvSpPr txBox="1"/>
          <p:nvPr/>
        </p:nvSpPr>
        <p:spPr>
          <a:xfrm>
            <a:off x="1450623" y="2720214"/>
            <a:ext cx="33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a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28" name="PoljeZBesedilom 27"/>
          <p:cNvSpPr txBox="1"/>
          <p:nvPr/>
        </p:nvSpPr>
        <p:spPr>
          <a:xfrm>
            <a:off x="2344866" y="1888189"/>
            <a:ext cx="33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a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29" name="PoljeZBesedilom 28"/>
          <p:cNvSpPr txBox="1"/>
          <p:nvPr/>
        </p:nvSpPr>
        <p:spPr>
          <a:xfrm>
            <a:off x="7093272" y="3410138"/>
            <a:ext cx="33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a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0" name="PoljeZBesedilom 29"/>
          <p:cNvSpPr txBox="1"/>
          <p:nvPr/>
        </p:nvSpPr>
        <p:spPr>
          <a:xfrm>
            <a:off x="7093272" y="2441678"/>
            <a:ext cx="33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a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1" name="PoljeZBesedilom 30"/>
          <p:cNvSpPr txBox="1"/>
          <p:nvPr/>
        </p:nvSpPr>
        <p:spPr>
          <a:xfrm>
            <a:off x="3276002" y="2720214"/>
            <a:ext cx="33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a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2" name="PoljeZBesedilom 31"/>
          <p:cNvSpPr txBox="1"/>
          <p:nvPr/>
        </p:nvSpPr>
        <p:spPr>
          <a:xfrm>
            <a:off x="6394038" y="2922396"/>
            <a:ext cx="33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b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3" name="PoljeZBesedilom 32"/>
          <p:cNvSpPr txBox="1"/>
          <p:nvPr/>
        </p:nvSpPr>
        <p:spPr>
          <a:xfrm>
            <a:off x="6527893" y="4041422"/>
            <a:ext cx="14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a = 3 cm</a:t>
            </a:r>
          </a:p>
          <a:p>
            <a:r>
              <a:rPr lang="sl-SI" dirty="0">
                <a:solidFill>
                  <a:srgbClr val="FF0000"/>
                </a:solidFill>
              </a:rPr>
              <a:t>b</a:t>
            </a:r>
            <a:r>
              <a:rPr lang="sl-SI" dirty="0" smtClean="0">
                <a:solidFill>
                  <a:srgbClr val="FF0000"/>
                </a:solidFill>
              </a:rPr>
              <a:t> = 2 cm</a:t>
            </a:r>
            <a:endParaRPr lang="sl-S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970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53" y="247439"/>
            <a:ext cx="11745666" cy="5622925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2384813" y="6065494"/>
            <a:ext cx="873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Ta naloga vam ni delala težav. Poznali ste lastnosti teh treh teles.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3727048" y="2245489"/>
            <a:ext cx="1759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kocka</a:t>
            </a:r>
            <a:endParaRPr lang="sl-SI" sz="4000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3727048" y="3532208"/>
            <a:ext cx="1759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kvader</a:t>
            </a:r>
            <a:endParaRPr lang="sl-SI" sz="4000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3727048" y="4701286"/>
            <a:ext cx="1759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valj</a:t>
            </a:r>
            <a:endParaRPr lang="sl-SI" sz="4000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5665636" y="4644863"/>
            <a:ext cx="2830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/>
              <a:t>o</a:t>
            </a:r>
            <a:r>
              <a:rPr lang="sl-SI" sz="4000" dirty="0" smtClean="0"/>
              <a:t>kroglo telo</a:t>
            </a:r>
            <a:endParaRPr lang="sl-SI" sz="4000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5638800" y="2339536"/>
            <a:ext cx="2660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/>
              <a:t>o</a:t>
            </a:r>
            <a:r>
              <a:rPr lang="sl-SI" sz="4000" dirty="0" smtClean="0"/>
              <a:t>glato telo</a:t>
            </a:r>
            <a:endParaRPr lang="sl-SI" sz="4000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5665637" y="3532208"/>
            <a:ext cx="2660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/>
              <a:t>o</a:t>
            </a:r>
            <a:r>
              <a:rPr lang="sl-SI" sz="4000" dirty="0" smtClean="0"/>
              <a:t>glato telo</a:t>
            </a:r>
            <a:endParaRPr lang="sl-SI" sz="4000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8775356" y="2245489"/>
            <a:ext cx="559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6</a:t>
            </a:r>
            <a:endParaRPr lang="sl-SI" sz="4000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8775355" y="3475785"/>
            <a:ext cx="559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6</a:t>
            </a:r>
            <a:endParaRPr lang="sl-SI" sz="4000" dirty="0"/>
          </a:p>
        </p:txBody>
      </p:sp>
      <p:sp>
        <p:nvSpPr>
          <p:cNvPr id="15" name="PoljeZBesedilom 14"/>
          <p:cNvSpPr txBox="1"/>
          <p:nvPr/>
        </p:nvSpPr>
        <p:spPr>
          <a:xfrm>
            <a:off x="10407570" y="2245489"/>
            <a:ext cx="559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/>
              <a:t>8</a:t>
            </a:r>
          </a:p>
        </p:txBody>
      </p:sp>
      <p:sp>
        <p:nvSpPr>
          <p:cNvPr id="16" name="PoljeZBesedilom 15"/>
          <p:cNvSpPr txBox="1"/>
          <p:nvPr/>
        </p:nvSpPr>
        <p:spPr>
          <a:xfrm>
            <a:off x="8775354" y="4749882"/>
            <a:ext cx="559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/>
              <a:t>3</a:t>
            </a:r>
          </a:p>
        </p:txBody>
      </p:sp>
      <p:sp>
        <p:nvSpPr>
          <p:cNvPr id="17" name="PoljeZBesedilom 16"/>
          <p:cNvSpPr txBox="1"/>
          <p:nvPr/>
        </p:nvSpPr>
        <p:spPr>
          <a:xfrm>
            <a:off x="10407570" y="3475785"/>
            <a:ext cx="559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/>
              <a:t>8</a:t>
            </a:r>
          </a:p>
        </p:txBody>
      </p:sp>
      <p:sp>
        <p:nvSpPr>
          <p:cNvPr id="18" name="PoljeZBesedilom 17"/>
          <p:cNvSpPr txBox="1"/>
          <p:nvPr/>
        </p:nvSpPr>
        <p:spPr>
          <a:xfrm>
            <a:off x="10416678" y="4749882"/>
            <a:ext cx="559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0</a:t>
            </a:r>
            <a:endParaRPr lang="sl-SI" sz="4000" dirty="0"/>
          </a:p>
        </p:txBody>
      </p:sp>
    </p:spTree>
    <p:extLst>
      <p:ext uri="{BB962C8B-B14F-4D97-AF65-F5344CB8AC3E}">
        <p14:creationId xmlns:p14="http://schemas.microsoft.com/office/powerpoint/2010/main" val="3137810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96" y="254704"/>
            <a:ext cx="11757707" cy="6078362"/>
          </a:xfrm>
          <a:prstGeom prst="rect">
            <a:avLst/>
          </a:prstGeom>
        </p:spPr>
      </p:pic>
      <p:grpSp>
        <p:nvGrpSpPr>
          <p:cNvPr id="29" name="Skupina 28"/>
          <p:cNvGrpSpPr/>
          <p:nvPr/>
        </p:nvGrpSpPr>
        <p:grpSpPr>
          <a:xfrm>
            <a:off x="3533421" y="2912533"/>
            <a:ext cx="2043289" cy="1715912"/>
            <a:chOff x="3533421" y="2912533"/>
            <a:chExt cx="2043289" cy="1715912"/>
          </a:xfrm>
        </p:grpSpPr>
        <p:cxnSp>
          <p:nvCxnSpPr>
            <p:cNvPr id="8" name="Raven povezovalnik 7"/>
            <p:cNvCxnSpPr/>
            <p:nvPr/>
          </p:nvCxnSpPr>
          <p:spPr>
            <a:xfrm>
              <a:off x="3533422" y="2912533"/>
              <a:ext cx="677334" cy="1128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Skupina 18"/>
            <p:cNvGrpSpPr/>
            <p:nvPr/>
          </p:nvGrpSpPr>
          <p:grpSpPr>
            <a:xfrm>
              <a:off x="4210756" y="2923822"/>
              <a:ext cx="338666" cy="666045"/>
              <a:chOff x="4210756" y="2923822"/>
              <a:chExt cx="338666" cy="666045"/>
            </a:xfrm>
          </p:grpSpPr>
          <p:cxnSp>
            <p:nvCxnSpPr>
              <p:cNvPr id="14" name="Raven povezovalnik 13"/>
              <p:cNvCxnSpPr/>
              <p:nvPr/>
            </p:nvCxnSpPr>
            <p:spPr>
              <a:xfrm>
                <a:off x="4210756" y="2923822"/>
                <a:ext cx="338666" cy="32737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aven povezovalnik 15"/>
              <p:cNvCxnSpPr/>
              <p:nvPr/>
            </p:nvCxnSpPr>
            <p:spPr>
              <a:xfrm flipH="1">
                <a:off x="4210756" y="3251200"/>
                <a:ext cx="338666" cy="33866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Raven povezovalnik 17"/>
            <p:cNvCxnSpPr/>
            <p:nvPr/>
          </p:nvCxnSpPr>
          <p:spPr>
            <a:xfrm>
              <a:off x="4210756" y="3589867"/>
              <a:ext cx="102728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Skupina 19"/>
            <p:cNvGrpSpPr/>
            <p:nvPr/>
          </p:nvGrpSpPr>
          <p:grpSpPr>
            <a:xfrm>
              <a:off x="5238044" y="3589867"/>
              <a:ext cx="338666" cy="666045"/>
              <a:chOff x="4210756" y="2923822"/>
              <a:chExt cx="338666" cy="666045"/>
            </a:xfrm>
          </p:grpSpPr>
          <p:cxnSp>
            <p:nvCxnSpPr>
              <p:cNvPr id="21" name="Raven povezovalnik 20"/>
              <p:cNvCxnSpPr/>
              <p:nvPr/>
            </p:nvCxnSpPr>
            <p:spPr>
              <a:xfrm>
                <a:off x="4210756" y="2923822"/>
                <a:ext cx="338666" cy="32737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aven povezovalnik 21"/>
              <p:cNvCxnSpPr/>
              <p:nvPr/>
            </p:nvCxnSpPr>
            <p:spPr>
              <a:xfrm flipH="1">
                <a:off x="4210756" y="3251200"/>
                <a:ext cx="338666" cy="33866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Raven povezovalnik 22"/>
            <p:cNvCxnSpPr/>
            <p:nvPr/>
          </p:nvCxnSpPr>
          <p:spPr>
            <a:xfrm flipV="1">
              <a:off x="4199467" y="4272844"/>
              <a:ext cx="1038577" cy="1693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Skupina 23"/>
            <p:cNvGrpSpPr/>
            <p:nvPr/>
          </p:nvGrpSpPr>
          <p:grpSpPr>
            <a:xfrm rot="5400000">
              <a:off x="3697111" y="4126089"/>
              <a:ext cx="338666" cy="666045"/>
              <a:chOff x="4210756" y="2923822"/>
              <a:chExt cx="338666" cy="666045"/>
            </a:xfrm>
          </p:grpSpPr>
          <p:cxnSp>
            <p:nvCxnSpPr>
              <p:cNvPr id="25" name="Raven povezovalnik 24"/>
              <p:cNvCxnSpPr/>
              <p:nvPr/>
            </p:nvCxnSpPr>
            <p:spPr>
              <a:xfrm>
                <a:off x="4210756" y="2923822"/>
                <a:ext cx="338666" cy="32737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aven povezovalnik 25"/>
              <p:cNvCxnSpPr/>
              <p:nvPr/>
            </p:nvCxnSpPr>
            <p:spPr>
              <a:xfrm flipH="1">
                <a:off x="4210756" y="3251200"/>
                <a:ext cx="338666" cy="33866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0" name="Slika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988245" y="3589867"/>
            <a:ext cx="1749184" cy="1038578"/>
          </a:xfrm>
          <a:prstGeom prst="rect">
            <a:avLst/>
          </a:prstGeom>
        </p:spPr>
      </p:pic>
      <p:sp>
        <p:nvSpPr>
          <p:cNvPr id="31" name="PoljeZBesedilom 30"/>
          <p:cNvSpPr txBox="1"/>
          <p:nvPr/>
        </p:nvSpPr>
        <p:spPr>
          <a:xfrm>
            <a:off x="1817225" y="5393803"/>
            <a:ext cx="875046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dirty="0" smtClean="0"/>
              <a:t>Ta naloga vam ni predstavljala težav, nekateri bi lahko bili samo malo bolj natančni pri risanju črt.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30958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584" y="340247"/>
            <a:ext cx="9751719" cy="5377647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1944547" y="6073924"/>
            <a:ext cx="6944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Nekateri ste imeli težave pri iskanju najbližjega števila, ki je deljivo z 10.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1784430" y="2374740"/>
            <a:ext cx="6944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l-SI" dirty="0" smtClean="0"/>
              <a:t>Najbližje število, ki je deljivo z 10 je 50, torej 50 – 45 = 5</a:t>
            </a:r>
          </a:p>
          <a:p>
            <a:pPr marL="342900" indent="-342900">
              <a:buAutoNum type="arabicPeriod"/>
            </a:pPr>
            <a:endParaRPr lang="sl-SI" dirty="0"/>
          </a:p>
          <a:p>
            <a:pPr marL="342900" indent="-342900">
              <a:buAutoNum type="arabicPeriod"/>
            </a:pPr>
            <a:endParaRPr lang="sl-SI" dirty="0" smtClean="0"/>
          </a:p>
          <a:p>
            <a:pPr marL="342900" indent="-342900">
              <a:buAutoNum type="arabicPeriod"/>
            </a:pPr>
            <a:r>
              <a:rPr lang="sl-SI" dirty="0" smtClean="0"/>
              <a:t>50 : 10 = 5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2723909" y="4817978"/>
            <a:ext cx="6944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Potrebovali bi še najmanj 5 bonbonov.</a:t>
            </a:r>
          </a:p>
          <a:p>
            <a:pPr marL="342900" indent="-342900">
              <a:buAutoNum type="arabicPeriod"/>
            </a:pPr>
            <a:endParaRPr lang="sl-SI" dirty="0"/>
          </a:p>
          <a:p>
            <a:r>
              <a:rPr lang="sl-SI" dirty="0" smtClean="0"/>
              <a:t>Vsak bi dobil 5 bonbonov.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61844746"/>
      </p:ext>
    </p:extLst>
  </p:cSld>
  <p:clrMapOvr>
    <a:masterClrMapping/>
  </p:clrMapOvr>
</p:sld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98</TotalTime>
  <Words>491</Words>
  <Application>Microsoft Office PowerPoint</Application>
  <PresentationFormat>Širokozaslonsko</PresentationFormat>
  <Paragraphs>121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1" baseType="lpstr">
      <vt:lpstr>Arial</vt:lpstr>
      <vt:lpstr>Tw Cen MT</vt:lpstr>
      <vt:lpstr>Kapljica</vt:lpstr>
      <vt:lpstr>ANALIZA PREVERJANJA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ANALIZA PREVERJANJA</dc:title>
  <dc:creator>anja.kucer@yahoo.com</dc:creator>
  <cp:lastModifiedBy>Horvat</cp:lastModifiedBy>
  <cp:revision>10</cp:revision>
  <dcterms:created xsi:type="dcterms:W3CDTF">2020-05-23T17:36:46Z</dcterms:created>
  <dcterms:modified xsi:type="dcterms:W3CDTF">2020-05-24T08:18:41Z</dcterms:modified>
</cp:coreProperties>
</file>