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1"/>
  </p:notesMasterIdLst>
  <p:sldIdLst>
    <p:sldId id="274" r:id="rId2"/>
    <p:sldId id="256" r:id="rId3"/>
    <p:sldId id="257" r:id="rId4"/>
    <p:sldId id="258" r:id="rId5"/>
    <p:sldId id="259" r:id="rId6"/>
    <p:sldId id="260" r:id="rId7"/>
    <p:sldId id="270" r:id="rId8"/>
    <p:sldId id="261" r:id="rId9"/>
    <p:sldId id="262" r:id="rId10"/>
    <p:sldId id="263" r:id="rId11"/>
    <p:sldId id="264" r:id="rId12"/>
    <p:sldId id="271" r:id="rId13"/>
    <p:sldId id="272" r:id="rId14"/>
    <p:sldId id="265" r:id="rId15"/>
    <p:sldId id="268" r:id="rId16"/>
    <p:sldId id="269" r:id="rId17"/>
    <p:sldId id="266" r:id="rId18"/>
    <p:sldId id="267" r:id="rId19"/>
    <p:sldId id="273" r:id="rId20"/>
  </p:sldIdLst>
  <p:sldSz cx="9144000" cy="6858000" type="screen4x3"/>
  <p:notesSz cx="6858000" cy="9144000"/>
  <p:defaultTextStyle>
    <a:defPPr>
      <a:defRPr lang="sl-SI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4.png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sl-SI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sl-SI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378335-4071-41EF-B288-82BC12C07C81}" type="slidenum">
              <a:rPr lang="sl-SI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335-4071-41EF-B288-82BC12C07C81}" type="slidenum">
              <a:rPr lang="sl-SI" smtClean="0"/>
              <a:pPr/>
              <a:t>1</a:t>
            </a:fld>
            <a:endParaRPr lang="sl-SI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335-4071-41EF-B288-82BC12C07C81}" type="slidenum">
              <a:rPr lang="sl-SI" smtClean="0"/>
              <a:pPr/>
              <a:t>10</a:t>
            </a:fld>
            <a:endParaRPr lang="sl-SI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335-4071-41EF-B288-82BC12C07C81}" type="slidenum">
              <a:rPr lang="sl-SI" smtClean="0"/>
              <a:pPr/>
              <a:t>11</a:t>
            </a:fld>
            <a:endParaRPr lang="sl-SI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335-4071-41EF-B288-82BC12C07C81}" type="slidenum">
              <a:rPr lang="sl-SI" smtClean="0"/>
              <a:pPr/>
              <a:t>12</a:t>
            </a:fld>
            <a:endParaRPr lang="sl-SI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335-4071-41EF-B288-82BC12C07C81}" type="slidenum">
              <a:rPr lang="sl-SI" smtClean="0"/>
              <a:pPr/>
              <a:t>13</a:t>
            </a:fld>
            <a:endParaRPr lang="sl-SI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335-4071-41EF-B288-82BC12C07C81}" type="slidenum">
              <a:rPr lang="sl-SI" smtClean="0"/>
              <a:pPr/>
              <a:t>14</a:t>
            </a:fld>
            <a:endParaRPr lang="sl-SI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335-4071-41EF-B288-82BC12C07C81}" type="slidenum">
              <a:rPr lang="sl-SI" smtClean="0"/>
              <a:pPr/>
              <a:t>15</a:t>
            </a:fld>
            <a:endParaRPr lang="sl-SI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335-4071-41EF-B288-82BC12C07C81}" type="slidenum">
              <a:rPr lang="sl-SI" smtClean="0"/>
              <a:pPr/>
              <a:t>16</a:t>
            </a:fld>
            <a:endParaRPr lang="sl-SI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335-4071-41EF-B288-82BC12C07C81}" type="slidenum">
              <a:rPr lang="sl-SI" smtClean="0"/>
              <a:pPr/>
              <a:t>17</a:t>
            </a:fld>
            <a:endParaRPr lang="sl-SI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335-4071-41EF-B288-82BC12C07C81}" type="slidenum">
              <a:rPr lang="sl-SI" smtClean="0"/>
              <a:pPr/>
              <a:t>18</a:t>
            </a:fld>
            <a:endParaRPr lang="sl-SI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335-4071-41EF-B288-82BC12C07C81}" type="slidenum">
              <a:rPr lang="sl-SI" smtClean="0"/>
              <a:pPr/>
              <a:t>19</a:t>
            </a:fld>
            <a:endParaRPr lang="sl-SI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335-4071-41EF-B288-82BC12C07C81}" type="slidenum">
              <a:rPr lang="sl-SI" smtClean="0"/>
              <a:pPr/>
              <a:t>2</a:t>
            </a:fld>
            <a:endParaRPr lang="sl-SI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335-4071-41EF-B288-82BC12C07C81}" type="slidenum">
              <a:rPr lang="sl-SI" smtClean="0"/>
              <a:pPr/>
              <a:t>3</a:t>
            </a:fld>
            <a:endParaRPr lang="sl-SI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335-4071-41EF-B288-82BC12C07C81}" type="slidenum">
              <a:rPr lang="sl-SI" smtClean="0"/>
              <a:pPr/>
              <a:t>4</a:t>
            </a:fld>
            <a:endParaRPr lang="sl-SI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335-4071-41EF-B288-82BC12C07C81}" type="slidenum">
              <a:rPr lang="sl-SI" smtClean="0"/>
              <a:pPr/>
              <a:t>5</a:t>
            </a:fld>
            <a:endParaRPr lang="sl-SI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335-4071-41EF-B288-82BC12C07C81}" type="slidenum">
              <a:rPr lang="sl-SI" smtClean="0"/>
              <a:pPr/>
              <a:t>6</a:t>
            </a:fld>
            <a:endParaRPr lang="sl-SI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335-4071-41EF-B288-82BC12C07C81}" type="slidenum">
              <a:rPr lang="sl-SI" smtClean="0"/>
              <a:pPr/>
              <a:t>7</a:t>
            </a:fld>
            <a:endParaRPr lang="sl-SI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335-4071-41EF-B288-82BC12C07C81}" type="slidenum">
              <a:rPr lang="sl-SI" smtClean="0"/>
              <a:pPr/>
              <a:t>8</a:t>
            </a:fld>
            <a:endParaRPr lang="sl-SI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grada opomb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378335-4071-41EF-B288-82BC12C07C81}" type="slidenum">
              <a:rPr lang="sl-SI" smtClean="0"/>
              <a:pPr/>
              <a:t>9</a:t>
            </a:fld>
            <a:endParaRPr 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reeform 2"/>
          <p:cNvSpPr>
            <a:spLocks/>
          </p:cNvSpPr>
          <p:nvPr/>
        </p:nvSpPr>
        <p:spPr bwMode="gray">
          <a:xfrm>
            <a:off x="690563" y="3340100"/>
            <a:ext cx="7653337" cy="485775"/>
          </a:xfrm>
          <a:custGeom>
            <a:avLst/>
            <a:gdLst/>
            <a:ahLst/>
            <a:cxnLst>
              <a:cxn ang="0">
                <a:pos x="163" y="200"/>
              </a:cxn>
              <a:cxn ang="0">
                <a:pos x="4128" y="200"/>
              </a:cxn>
              <a:cxn ang="0">
                <a:pos x="4128" y="429"/>
              </a:cxn>
              <a:cxn ang="0">
                <a:pos x="0" y="441"/>
              </a:cxn>
              <a:cxn ang="0">
                <a:pos x="163" y="200"/>
              </a:cxn>
            </a:cxnLst>
            <a:rect l="0" t="0" r="r" b="b"/>
            <a:pathLst>
              <a:path w="4128" h="479">
                <a:moveTo>
                  <a:pt x="163" y="200"/>
                </a:moveTo>
                <a:cubicBezTo>
                  <a:pt x="163" y="200"/>
                  <a:pt x="2054" y="0"/>
                  <a:pt x="4128" y="200"/>
                </a:cubicBezTo>
                <a:cubicBezTo>
                  <a:pt x="4128" y="200"/>
                  <a:pt x="4128" y="314"/>
                  <a:pt x="4128" y="429"/>
                </a:cubicBezTo>
                <a:cubicBezTo>
                  <a:pt x="2371" y="200"/>
                  <a:pt x="688" y="479"/>
                  <a:pt x="0" y="441"/>
                </a:cubicBezTo>
                <a:lnTo>
                  <a:pt x="163" y="200"/>
                </a:lnTo>
                <a:close/>
              </a:path>
            </a:pathLst>
          </a:custGeom>
          <a:solidFill>
            <a:schemeClr val="hlink">
              <a:alpha val="50000"/>
            </a:schemeClr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sl-SI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endParaRPr lang="en-US"/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r>
              <a:rPr lang="en-US"/>
              <a:t>Magda Možina OŠ Koseze Ljubljana</a:t>
            </a:r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578963"/>
                </a:solidFill>
              </a:defRPr>
            </a:lvl1pPr>
          </a:lstStyle>
          <a:p>
            <a:fld id="{63783A6C-87C7-4C18-B13E-09F1FDE629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Magda Možina OŠ Koseze Ljubljana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D07EDF-5080-438B-96B3-DD7D944FC6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5638800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5638800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Magda Možina OŠ Koseze Ljubljana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D84BFD-A5CC-4208-BEF1-625C877CDF8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slov, besedilo in 2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vsebine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Magda Možina OŠ Koseze Ljubljana</a:t>
            </a:r>
          </a:p>
        </p:txBody>
      </p:sp>
      <p:sp>
        <p:nvSpPr>
          <p:cNvPr id="8" name="Ograda številke diapozitiva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A479516-12FE-48B9-9A2A-B7D757537D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Naslov, besedilo in izrez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izrezkov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Magda Možina OŠ Koseze Ljubljana</a:t>
            </a: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AA01BD3-CCB6-44B5-B8E1-44A0B82166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Naslov, besedilo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Magda Možina OŠ Koseze Ljubljana</a:t>
            </a: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E4A477D-67FF-4F39-A605-99C62F7976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Magda Možina OŠ Koseze Ljubljana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308CBE-E6FC-4923-880F-C1F79A9BBE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Magda Možina OŠ Koseze Ljubljana</a:t>
            </a:r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60E02-D9D9-4EBC-92C7-A570A136E0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Magda Možina OŠ Koseze Ljubljana</a:t>
            </a: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B405C6-43B3-4756-ABCC-2550AF12BF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Magda Možina OŠ Koseze Ljubljana</a:t>
            </a:r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22EE9-1B33-45BB-B02E-DC22D8646E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Magda Možina OŠ Koseze Ljubljana</a:t>
            </a:r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2DF7CF-D4A8-475A-BB30-C60A332569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Magda Možina OŠ Koseze Ljubljana</a:t>
            </a:r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3A5225-A33B-44A7-B7AD-674BCDE136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Magda Možina OŠ Koseze Ljubljana</a:t>
            </a: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05453-18E4-4752-B358-904EC88AF9C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Magda Možina OŠ Koseze Ljubljana</a:t>
            </a:r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348DA-DA02-4070-BAC0-90AE57901D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r>
              <a:rPr lang="en-US"/>
              <a:t>Magda Možina OŠ Koseze Ljubljana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</a:defRPr>
            </a:lvl1pPr>
          </a:lstStyle>
          <a:p>
            <a:fld id="{225ECB0B-2509-46C7-B6E8-C8C502E41C0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Monotype Sorts" pitchFamily="2" charset="2"/>
        <a:buChar char="§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5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png"/><Relationship Id="rId5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15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15.png"/><Relationship Id="rId7" Type="http://schemas.openxmlformats.org/officeDocument/2006/relationships/image" Target="../media/image1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1.png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.bin"/><Relationship Id="rId11" Type="http://schemas.openxmlformats.org/officeDocument/2006/relationships/image" Target="../media/image4.png"/><Relationship Id="rId5" Type="http://schemas.openxmlformats.org/officeDocument/2006/relationships/image" Target="../media/image6.wmf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5.bin"/><Relationship Id="rId9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9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557338"/>
            <a:ext cx="8964613" cy="2808287"/>
          </a:xfrm>
        </p:spPr>
        <p:txBody>
          <a:bodyPr/>
          <a:lstStyle/>
          <a:p>
            <a:pPr algn="ctr"/>
            <a:r>
              <a:rPr lang="sl-SI" sz="4800">
                <a:latin typeface="Arial CE" pitchFamily="34" charset="-18"/>
              </a:rPr>
              <a:t>PONOVIMO </a:t>
            </a:r>
            <a:br>
              <a:rPr lang="sl-SI" sz="4800">
                <a:latin typeface="Arial CE" pitchFamily="34" charset="-18"/>
              </a:rPr>
            </a:br>
            <a:r>
              <a:rPr lang="sl-SI" sz="4800">
                <a:latin typeface="Arial CE" pitchFamily="34" charset="-18"/>
              </a:rPr>
              <a:t>KEMIJSKI PRIBOR IN SIMBOLE ZA NEVARNE SNOVI</a:t>
            </a:r>
          </a:p>
        </p:txBody>
      </p:sp>
      <p:sp>
        <p:nvSpPr>
          <p:cNvPr id="2" name="PoljeZBesedilom 1"/>
          <p:cNvSpPr txBox="1"/>
          <p:nvPr/>
        </p:nvSpPr>
        <p:spPr>
          <a:xfrm>
            <a:off x="1691680" y="4365625"/>
            <a:ext cx="61206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dirty="0" smtClean="0"/>
              <a:t>Popravi </a:t>
            </a:r>
            <a:r>
              <a:rPr lang="sl-SI" dirty="0" err="1" smtClean="0"/>
              <a:t>piktograme</a:t>
            </a:r>
            <a:r>
              <a:rPr lang="sl-SI" dirty="0" smtClean="0"/>
              <a:t> z novimi oznakami za </a:t>
            </a:r>
            <a:r>
              <a:rPr lang="sl-SI" smtClean="0"/>
              <a:t>nevarne snovi, </a:t>
            </a:r>
            <a:r>
              <a:rPr lang="sl-SI" dirty="0" smtClean="0"/>
              <a:t>posodobi diaprojekcijo in mi jo pošlji na moj elektronski naslov.</a:t>
            </a:r>
            <a:endParaRPr lang="sl-SI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20713"/>
            <a:ext cx="8839200" cy="1143000"/>
          </a:xfrm>
        </p:spPr>
        <p:txBody>
          <a:bodyPr/>
          <a:lstStyle/>
          <a:p>
            <a:pPr algn="ctr"/>
            <a:r>
              <a:rPr lang="sl-SI" sz="4800">
                <a:latin typeface="Arial" charset="0"/>
              </a:rPr>
              <a:t>Kateri simbol je na prosojnici?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6084888" cy="4114800"/>
          </a:xfrm>
        </p:spPr>
        <p:txBody>
          <a:bodyPr/>
          <a:lstStyle/>
          <a:p>
            <a:r>
              <a:rPr lang="sl-SI" sz="4400">
                <a:latin typeface="Arial" charset="0"/>
              </a:rPr>
              <a:t>simbol, ki označuje</a:t>
            </a:r>
            <a:r>
              <a:rPr lang="en-GB" sz="4400">
                <a:latin typeface="Arial" charset="0"/>
              </a:rPr>
              <a:t> strupenost snovi</a:t>
            </a:r>
          </a:p>
          <a:p>
            <a:r>
              <a:rPr lang="sl-SI" sz="4400">
                <a:latin typeface="Arial" charset="0"/>
              </a:rPr>
              <a:t>simbol, ki označuje</a:t>
            </a:r>
            <a:r>
              <a:rPr lang="en-GB" sz="4400">
                <a:latin typeface="Arial" charset="0"/>
              </a:rPr>
              <a:t> vnetljivost snovi</a:t>
            </a:r>
          </a:p>
        </p:txBody>
      </p:sp>
      <p:pic>
        <p:nvPicPr>
          <p:cNvPr id="9224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25" y="2852738"/>
            <a:ext cx="1600200" cy="1600200"/>
          </a:xfrm>
          <a:prstGeom prst="rect">
            <a:avLst/>
          </a:prstGeom>
          <a:noFill/>
        </p:spPr>
      </p:pic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6875463" y="2251075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>
                <a:latin typeface="Arial" charset="0"/>
              </a:rPr>
              <a:t>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algn="ctr"/>
            <a:r>
              <a:rPr lang="sl-SI" sz="4800">
                <a:latin typeface="Arial" charset="0"/>
              </a:rPr>
              <a:t>Kateri simbol je na prosojnici?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5867400" cy="4114800"/>
          </a:xfrm>
        </p:spPr>
        <p:txBody>
          <a:bodyPr/>
          <a:lstStyle/>
          <a:p>
            <a:r>
              <a:rPr lang="sl-SI" sz="4400">
                <a:latin typeface="Arial" charset="0"/>
              </a:rPr>
              <a:t>simbol, ki označuje</a:t>
            </a:r>
            <a:r>
              <a:rPr lang="en-GB" sz="4400">
                <a:latin typeface="Arial" charset="0"/>
              </a:rPr>
              <a:t> strupenost snovi</a:t>
            </a:r>
          </a:p>
          <a:p>
            <a:r>
              <a:rPr lang="sl-SI" sz="4400">
                <a:latin typeface="Arial" charset="0"/>
              </a:rPr>
              <a:t>simbol, ki označuje</a:t>
            </a:r>
            <a:r>
              <a:rPr lang="en-GB" sz="4400">
                <a:latin typeface="Arial" charset="0"/>
              </a:rPr>
              <a:t> jedkost snovi</a:t>
            </a:r>
          </a:p>
        </p:txBody>
      </p:sp>
      <p:pic>
        <p:nvPicPr>
          <p:cNvPr id="10248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2708275"/>
            <a:ext cx="1600200" cy="1609725"/>
          </a:xfrm>
          <a:prstGeom prst="rect">
            <a:avLst/>
          </a:prstGeom>
          <a:noFill/>
        </p:spPr>
      </p:pic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7019925" y="210820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>
                <a:latin typeface="Arial" charset="0"/>
              </a:rPr>
              <a:t>C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457200"/>
            <a:ext cx="6913563" cy="2540000"/>
          </a:xfrm>
        </p:spPr>
        <p:txBody>
          <a:bodyPr/>
          <a:lstStyle/>
          <a:p>
            <a:r>
              <a:rPr lang="sl-SI" sz="4800">
                <a:latin typeface="Arial CE" pitchFamily="34" charset="-18"/>
              </a:rPr>
              <a:t>Kateri črkovni znak je ob naslednjem slikovnem simbolu?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3357563"/>
            <a:ext cx="3670300" cy="30353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sz="4400" b="1">
                <a:latin typeface="Arial CE" pitchFamily="34" charset="-18"/>
              </a:rPr>
              <a:t>Xn</a:t>
            </a:r>
          </a:p>
          <a:p>
            <a:pPr>
              <a:lnSpc>
                <a:spcPct val="90000"/>
              </a:lnSpc>
            </a:pPr>
            <a:r>
              <a:rPr lang="sl-SI" sz="4400" b="1">
                <a:latin typeface="Arial CE" pitchFamily="34" charset="-18"/>
              </a:rPr>
              <a:t>Xi</a:t>
            </a:r>
          </a:p>
          <a:p>
            <a:pPr>
              <a:lnSpc>
                <a:spcPct val="90000"/>
              </a:lnSpc>
            </a:pPr>
            <a:r>
              <a:rPr lang="sl-SI" sz="4400" b="1">
                <a:latin typeface="Arial CE" pitchFamily="34" charset="-18"/>
              </a:rPr>
              <a:t>C</a:t>
            </a:r>
          </a:p>
          <a:p>
            <a:pPr>
              <a:lnSpc>
                <a:spcPct val="90000"/>
              </a:lnSpc>
            </a:pPr>
            <a:r>
              <a:rPr lang="sl-SI" sz="4400" b="1">
                <a:latin typeface="Arial CE" pitchFamily="34" charset="-18"/>
              </a:rPr>
              <a:t>N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908050"/>
            <a:ext cx="1609725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Rectangle 5"/>
          <p:cNvSpPr>
            <a:spLocks noChangeArrowheads="1"/>
          </p:cNvSpPr>
          <p:nvPr/>
        </p:nvSpPr>
        <p:spPr bwMode="auto">
          <a:xfrm>
            <a:off x="2051050" y="620713"/>
            <a:ext cx="6913563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kumimoji="1" lang="sl-SI" sz="4800">
                <a:solidFill>
                  <a:schemeClr val="tx2"/>
                </a:solidFill>
                <a:latin typeface="Arial CE" pitchFamily="34" charset="-18"/>
              </a:rPr>
              <a:t>Kateri črkovni znak je lahko ob naslednjem slikovnem simbolu?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11188" y="3357563"/>
            <a:ext cx="3670300" cy="3035300"/>
          </a:xfrm>
          <a:noFill/>
          <a:ln/>
        </p:spPr>
        <p:txBody>
          <a:bodyPr/>
          <a:lstStyle/>
          <a:p>
            <a:r>
              <a:rPr lang="sl-SI" sz="4400" b="1">
                <a:latin typeface="Arial CE" pitchFamily="34" charset="-18"/>
              </a:rPr>
              <a:t>Xn</a:t>
            </a:r>
          </a:p>
          <a:p>
            <a:r>
              <a:rPr lang="sl-SI" sz="4400" b="1">
                <a:latin typeface="Arial CE" pitchFamily="34" charset="-18"/>
              </a:rPr>
              <a:t>Xi</a:t>
            </a:r>
          </a:p>
          <a:p>
            <a:r>
              <a:rPr lang="sl-SI" sz="4400" b="1">
                <a:latin typeface="Arial CE" pitchFamily="34" charset="-18"/>
              </a:rPr>
              <a:t>C</a:t>
            </a:r>
          </a:p>
          <a:p>
            <a:r>
              <a:rPr lang="sl-SI" sz="4400" b="1">
                <a:latin typeface="Arial CE" pitchFamily="34" charset="-18"/>
              </a:rPr>
              <a:t>N</a:t>
            </a:r>
          </a:p>
        </p:txBody>
      </p:sp>
      <p:pic>
        <p:nvPicPr>
          <p:cNvPr id="3072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1125538"/>
            <a:ext cx="16002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9144000" cy="1143000"/>
          </a:xfrm>
        </p:spPr>
        <p:txBody>
          <a:bodyPr/>
          <a:lstStyle/>
          <a:p>
            <a:pPr algn="ctr"/>
            <a:r>
              <a:rPr lang="sl-SI" sz="4800">
                <a:latin typeface="Arial" charset="0"/>
              </a:rPr>
              <a:t>Kateri simbol </a:t>
            </a:r>
            <a:r>
              <a:rPr lang="sl-SI" sz="4800">
                <a:solidFill>
                  <a:srgbClr val="FF0000"/>
                </a:solidFill>
                <a:latin typeface="Arial" charset="0"/>
              </a:rPr>
              <a:t>ni</a:t>
            </a:r>
            <a:r>
              <a:rPr lang="sl-SI" sz="4800">
                <a:latin typeface="Arial" charset="0"/>
              </a:rPr>
              <a:t> na prosojnici?</a:t>
            </a:r>
            <a:endParaRPr lang="en-GB" sz="4800">
              <a:latin typeface="Arial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6400800" cy="4114800"/>
          </a:xfrm>
        </p:spPr>
        <p:txBody>
          <a:bodyPr/>
          <a:lstStyle/>
          <a:p>
            <a:r>
              <a:rPr lang="sl-SI" sz="4000">
                <a:latin typeface="Arial" charset="0"/>
              </a:rPr>
              <a:t>s</a:t>
            </a:r>
            <a:r>
              <a:rPr lang="en-GB" sz="4000">
                <a:latin typeface="Arial" charset="0"/>
              </a:rPr>
              <a:t>trupenost</a:t>
            </a:r>
          </a:p>
          <a:p>
            <a:r>
              <a:rPr lang="en-GB" sz="4000">
                <a:latin typeface="Arial" charset="0"/>
              </a:rPr>
              <a:t>jedkost</a:t>
            </a:r>
          </a:p>
          <a:p>
            <a:r>
              <a:rPr lang="en-GB" sz="4000">
                <a:latin typeface="Arial" charset="0"/>
              </a:rPr>
              <a:t>vnetljivost</a:t>
            </a:r>
          </a:p>
          <a:p>
            <a:r>
              <a:rPr lang="en-GB" sz="4000">
                <a:latin typeface="Arial" charset="0"/>
              </a:rPr>
              <a:t>oksidativnost</a:t>
            </a:r>
          </a:p>
          <a:p>
            <a:r>
              <a:rPr lang="en-GB" sz="4000">
                <a:latin typeface="Arial" charset="0"/>
              </a:rPr>
              <a:t>radioaktivnost</a:t>
            </a:r>
          </a:p>
          <a:p>
            <a:r>
              <a:rPr lang="en-GB" sz="4000">
                <a:latin typeface="Arial" charset="0"/>
              </a:rPr>
              <a:t>zdravju škodljiva snov</a:t>
            </a:r>
          </a:p>
        </p:txBody>
      </p:sp>
      <p:pic>
        <p:nvPicPr>
          <p:cNvPr id="1127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1557338"/>
            <a:ext cx="1600200" cy="1609725"/>
          </a:xfrm>
          <a:prstGeom prst="rect">
            <a:avLst/>
          </a:prstGeom>
          <a:noFill/>
        </p:spPr>
      </p:pic>
      <p:pic>
        <p:nvPicPr>
          <p:cNvPr id="11276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850" y="3644900"/>
            <a:ext cx="1628775" cy="1619250"/>
          </a:xfrm>
          <a:prstGeom prst="rect">
            <a:avLst/>
          </a:prstGeom>
          <a:noFill/>
        </p:spPr>
      </p:pic>
      <p:pic>
        <p:nvPicPr>
          <p:cNvPr id="11277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08850" y="1557338"/>
            <a:ext cx="1600200" cy="1600200"/>
          </a:xfrm>
          <a:prstGeom prst="rect">
            <a:avLst/>
          </a:prstGeom>
          <a:noFill/>
        </p:spPr>
      </p:pic>
      <p:pic>
        <p:nvPicPr>
          <p:cNvPr id="11278" name="Picture 14" descr="radioaktivnost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011863" y="5237163"/>
            <a:ext cx="1800225" cy="1500187"/>
          </a:xfrm>
          <a:noFill/>
          <a:ln/>
        </p:spPr>
      </p:pic>
      <p:pic>
        <p:nvPicPr>
          <p:cNvPr id="11279" name="Picture 1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16463" y="3573463"/>
            <a:ext cx="1600200" cy="1600200"/>
          </a:xfrm>
          <a:prstGeom prst="rect">
            <a:avLst/>
          </a:prstGeom>
          <a:noFill/>
        </p:spPr>
      </p:pic>
      <p:sp>
        <p:nvSpPr>
          <p:cNvPr id="11280" name="Text Box 16"/>
          <p:cNvSpPr txBox="1">
            <a:spLocks noChangeArrowheads="1"/>
          </p:cNvSpPr>
          <p:nvPr/>
        </p:nvSpPr>
        <p:spPr bwMode="auto">
          <a:xfrm>
            <a:off x="5292725" y="314166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>
                <a:latin typeface="Arial" charset="0"/>
              </a:rPr>
              <a:t>Xi</a:t>
            </a:r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5148263" y="112553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>
                <a:latin typeface="Arial" charset="0"/>
              </a:rPr>
              <a:t>C</a:t>
            </a:r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6588125" y="465296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>
                <a:latin typeface="Arial" charset="0"/>
              </a:rPr>
              <a:t>R</a:t>
            </a: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7812088" y="1125538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>
                <a:latin typeface="Arial" charset="0"/>
              </a:rPr>
              <a:t>T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7740650" y="314166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>
                <a:latin typeface="Arial" charset="0"/>
              </a:rPr>
              <a:t>O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sz="4800">
                <a:latin typeface="Arial" charset="0"/>
              </a:rPr>
              <a:t>Kateri simbol bo</a:t>
            </a:r>
            <a:r>
              <a:rPr lang="sl-SI" sz="4800">
                <a:solidFill>
                  <a:schemeClr val="tx1"/>
                </a:solidFill>
                <a:latin typeface="Arial" charset="0"/>
              </a:rPr>
              <a:t> najverjetneje na steklenici acetona</a:t>
            </a:r>
            <a:r>
              <a:rPr lang="sl-SI" sz="4800">
                <a:latin typeface="Arial" charset="0"/>
              </a:rPr>
              <a:t>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sz="4000">
                <a:latin typeface="Arial CE" pitchFamily="34" charset="-18"/>
              </a:rPr>
              <a:t>vnetljiva snov</a:t>
            </a:r>
          </a:p>
          <a:p>
            <a:r>
              <a:rPr lang="sl-SI" sz="4000">
                <a:latin typeface="Arial CE" pitchFamily="34" charset="-18"/>
              </a:rPr>
              <a:t>jedka snov</a:t>
            </a:r>
          </a:p>
          <a:p>
            <a:r>
              <a:rPr lang="sl-SI" sz="4000">
                <a:latin typeface="Arial CE" pitchFamily="34" charset="-18"/>
              </a:rPr>
              <a:t>eksplozivna snov</a:t>
            </a:r>
          </a:p>
          <a:p>
            <a:r>
              <a:rPr lang="sl-SI" sz="4000">
                <a:latin typeface="Arial CE" pitchFamily="34" charset="-18"/>
              </a:rPr>
              <a:t>dražilna snov</a:t>
            </a: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9925" y="1341438"/>
            <a:ext cx="1600200" cy="1609725"/>
          </a:xfrm>
          <a:prstGeom prst="rect">
            <a:avLst/>
          </a:prstGeom>
          <a:noFill/>
        </p:spPr>
      </p:pic>
      <p:pic>
        <p:nvPicPr>
          <p:cNvPr id="2458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725" y="3933825"/>
            <a:ext cx="1590675" cy="1628775"/>
          </a:xfrm>
          <a:prstGeom prst="rect">
            <a:avLst/>
          </a:prstGeom>
          <a:noFill/>
        </p:spPr>
      </p:pic>
      <p:pic>
        <p:nvPicPr>
          <p:cNvPr id="24587" name="Picture 1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92725" y="1341438"/>
            <a:ext cx="1552575" cy="1590675"/>
          </a:xfrm>
          <a:prstGeom prst="rect">
            <a:avLst/>
          </a:prstGeom>
          <a:noFill/>
        </p:spPr>
      </p:pic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5867400" y="90805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>
                <a:latin typeface="Arial" charset="0"/>
              </a:rPr>
              <a:t>F</a:t>
            </a:r>
          </a:p>
        </p:txBody>
      </p:sp>
      <p:sp>
        <p:nvSpPr>
          <p:cNvPr id="24589" name="Text Box 13"/>
          <p:cNvSpPr txBox="1">
            <a:spLocks noChangeArrowheads="1"/>
          </p:cNvSpPr>
          <p:nvPr/>
        </p:nvSpPr>
        <p:spPr bwMode="auto">
          <a:xfrm>
            <a:off x="7596188" y="908050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>
                <a:latin typeface="Arial" charset="0"/>
              </a:rPr>
              <a:t>C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5795963" y="335756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l-SI">
                <a:latin typeface="Arial" charset="0"/>
              </a:rPr>
              <a:t>E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7524750" y="3357563"/>
            <a:ext cx="72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l-SI">
                <a:latin typeface="Arial" charset="0"/>
              </a:rPr>
              <a:t>N</a:t>
            </a:r>
          </a:p>
        </p:txBody>
      </p:sp>
      <p:pic>
        <p:nvPicPr>
          <p:cNvPr id="24593" name="Picture 17"/>
          <p:cNvPicPr>
            <a:picLocks noGrp="1" noChangeAspect="1" noChangeArrowheads="1"/>
          </p:cNvPicPr>
          <p:nvPr>
            <p:ph sz="half" idx="2"/>
          </p:nvPr>
        </p:nvPicPr>
        <p:blipFill>
          <a:blip r:embed="rId6" cstate="print"/>
          <a:srcRect/>
          <a:stretch>
            <a:fillRect/>
          </a:stretch>
        </p:blipFill>
        <p:spPr>
          <a:xfrm>
            <a:off x="7092950" y="3933825"/>
            <a:ext cx="1609725" cy="1600200"/>
          </a:xfrm>
          <a:noFill/>
          <a:ln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81200"/>
            <a:ext cx="5041900" cy="4471988"/>
          </a:xfrm>
        </p:spPr>
        <p:txBody>
          <a:bodyPr/>
          <a:lstStyle/>
          <a:p>
            <a:r>
              <a:rPr lang="sl-SI" sz="4400">
                <a:latin typeface="Arial CE" pitchFamily="34" charset="-18"/>
              </a:rPr>
              <a:t>oksidativna snov</a:t>
            </a:r>
          </a:p>
          <a:p>
            <a:r>
              <a:rPr lang="sl-SI" sz="4400">
                <a:latin typeface="Arial CE" pitchFamily="34" charset="-18"/>
              </a:rPr>
              <a:t>eksplozivna snov</a:t>
            </a:r>
          </a:p>
          <a:p>
            <a:r>
              <a:rPr lang="sl-SI" sz="4400">
                <a:latin typeface="Arial CE" pitchFamily="34" charset="-18"/>
              </a:rPr>
              <a:t>jedka snov</a:t>
            </a:r>
          </a:p>
          <a:p>
            <a:r>
              <a:rPr lang="sl-SI" sz="4400">
                <a:latin typeface="Arial CE" pitchFamily="34" charset="-18"/>
              </a:rPr>
              <a:t>okolju nevarna snov</a:t>
            </a:r>
          </a:p>
          <a:p>
            <a:endParaRPr lang="sl-SI" sz="4400">
              <a:latin typeface="Arial CE" pitchFamily="34" charset="-18"/>
            </a:endParaRP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701675"/>
            <a:ext cx="9144000" cy="1143000"/>
          </a:xfrm>
          <a:noFill/>
          <a:ln/>
        </p:spPr>
        <p:txBody>
          <a:bodyPr/>
          <a:lstStyle/>
          <a:p>
            <a:r>
              <a:rPr lang="sl-SI" sz="5400">
                <a:latin typeface="Arial CE" pitchFamily="34" charset="-18"/>
              </a:rPr>
              <a:t>Kateri simbol bo na embalaži škropiva?</a:t>
            </a:r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1500" y="1557338"/>
            <a:ext cx="1250950" cy="1243012"/>
          </a:xfrm>
          <a:prstGeom prst="rect">
            <a:avLst/>
          </a:prstGeom>
          <a:noFill/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24750" y="1573213"/>
            <a:ext cx="1223963" cy="1223962"/>
          </a:xfrm>
          <a:prstGeom prst="rect">
            <a:avLst/>
          </a:prstGeom>
          <a:noFill/>
        </p:spPr>
      </p:pic>
      <p:pic>
        <p:nvPicPr>
          <p:cNvPr id="25607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603875" y="3284538"/>
            <a:ext cx="1289050" cy="1296987"/>
          </a:xfrm>
          <a:prstGeom prst="rect">
            <a:avLst/>
          </a:prstGeom>
          <a:noFill/>
        </p:spPr>
      </p:pic>
      <p:pic>
        <p:nvPicPr>
          <p:cNvPr id="25608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451725" y="3284538"/>
            <a:ext cx="1241425" cy="1241425"/>
          </a:xfrm>
          <a:prstGeom prst="rect">
            <a:avLst/>
          </a:prstGeom>
          <a:noFill/>
        </p:spPr>
      </p:pic>
      <p:pic>
        <p:nvPicPr>
          <p:cNvPr id="25609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618163" y="5013325"/>
            <a:ext cx="1265237" cy="1295400"/>
          </a:xfrm>
          <a:prstGeom prst="rect">
            <a:avLst/>
          </a:prstGeom>
          <a:noFill/>
        </p:spPr>
      </p:pic>
      <p:pic>
        <p:nvPicPr>
          <p:cNvPr id="25610" name="Picture 10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451725" y="5013325"/>
            <a:ext cx="1270000" cy="12620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algn="ctr"/>
            <a:r>
              <a:rPr lang="sl-SI" sz="4800">
                <a:latin typeface="Arial CE" pitchFamily="34" charset="-18"/>
              </a:rPr>
              <a:t>Katera aparatura je na prosojnici?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60575"/>
            <a:ext cx="4822825" cy="4114800"/>
          </a:xfrm>
        </p:spPr>
        <p:txBody>
          <a:bodyPr/>
          <a:lstStyle/>
          <a:p>
            <a:r>
              <a:rPr lang="sl-SI" sz="4400">
                <a:latin typeface="Arial CE" pitchFamily="34" charset="-18"/>
              </a:rPr>
              <a:t>za filtriranje</a:t>
            </a:r>
          </a:p>
          <a:p>
            <a:r>
              <a:rPr lang="sl-SI" sz="4400">
                <a:latin typeface="Arial CE" pitchFamily="34" charset="-18"/>
              </a:rPr>
              <a:t>za kromatografijo</a:t>
            </a:r>
          </a:p>
          <a:p>
            <a:r>
              <a:rPr lang="sl-SI" sz="4400">
                <a:latin typeface="Arial CE" pitchFamily="34" charset="-18"/>
              </a:rPr>
              <a:t>za dekantiranje</a:t>
            </a:r>
          </a:p>
          <a:p>
            <a:r>
              <a:rPr lang="sl-SI" sz="4400">
                <a:latin typeface="Arial CE" pitchFamily="34" charset="-18"/>
              </a:rPr>
              <a:t>za destilacijo</a:t>
            </a:r>
          </a:p>
        </p:txBody>
      </p:sp>
      <p:pic>
        <p:nvPicPr>
          <p:cNvPr id="2150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87975" y="1628775"/>
            <a:ext cx="3568700" cy="4537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l-SI" sz="4800">
                <a:latin typeface="Arial CE" pitchFamily="34" charset="-18"/>
              </a:rPr>
              <a:t>Kaj ločujemo z aparaturo, ki je na prosojnici?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981200"/>
            <a:ext cx="5473700" cy="4687888"/>
          </a:xfrm>
        </p:spPr>
        <p:txBody>
          <a:bodyPr/>
          <a:lstStyle/>
          <a:p>
            <a:r>
              <a:rPr lang="sl-SI" sz="4400" dirty="0">
                <a:latin typeface="Arial CE" pitchFamily="34" charset="-18"/>
              </a:rPr>
              <a:t>trdne snovi</a:t>
            </a:r>
          </a:p>
          <a:p>
            <a:r>
              <a:rPr lang="sl-SI" sz="4400" dirty="0">
                <a:latin typeface="Arial CE" pitchFamily="34" charset="-18"/>
              </a:rPr>
              <a:t>tekočine, ki se mešajo</a:t>
            </a:r>
          </a:p>
          <a:p>
            <a:r>
              <a:rPr lang="sl-SI" sz="4400" dirty="0">
                <a:latin typeface="Arial CE" pitchFamily="34" charset="-18"/>
              </a:rPr>
              <a:t>barvila v snoveh</a:t>
            </a:r>
          </a:p>
          <a:p>
            <a:r>
              <a:rPr lang="sl-SI" sz="4400" dirty="0">
                <a:latin typeface="Arial CE" pitchFamily="34" charset="-18"/>
              </a:rPr>
              <a:t>tekočine, ki se ne </a:t>
            </a:r>
            <a:r>
              <a:rPr lang="sl-SI" sz="4400" dirty="0" smtClean="0">
                <a:latin typeface="Arial CE" pitchFamily="34" charset="-18"/>
              </a:rPr>
              <a:t>mešajo</a:t>
            </a:r>
            <a:endParaRPr lang="sl-SI" sz="4400" dirty="0">
              <a:latin typeface="Arial CE" pitchFamily="34" charset="-18"/>
            </a:endParaRPr>
          </a:p>
        </p:txBody>
      </p:sp>
      <p:graphicFrame>
        <p:nvGraphicFramePr>
          <p:cNvPr id="22533" name="Object 5"/>
          <p:cNvGraphicFramePr>
            <a:graphicFrameLocks noGrp="1" noChangeAspect="1"/>
          </p:cNvGraphicFramePr>
          <p:nvPr>
            <p:ph sz="half" idx="2"/>
          </p:nvPr>
        </p:nvGraphicFramePr>
        <p:xfrm>
          <a:off x="6948488" y="1484313"/>
          <a:ext cx="1255712" cy="4967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7" name="ChemSketch" r:id="rId4" imgW="530280" imgH="2097000" progId="ACD.ChemSketch.20">
                  <p:embed/>
                </p:oleObj>
              </mc:Choice>
              <mc:Fallback>
                <p:oleObj name="ChemSketch" r:id="rId4" imgW="530280" imgH="2097000" progId="ACD.ChemSketch.20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1484313"/>
                        <a:ext cx="1255712" cy="4967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56" name="Object 12"/>
          <p:cNvGraphicFramePr>
            <a:graphicFrameLocks noChangeAspect="1"/>
          </p:cNvGraphicFramePr>
          <p:nvPr/>
        </p:nvGraphicFramePr>
        <p:xfrm>
          <a:off x="1042988" y="404813"/>
          <a:ext cx="6851650" cy="5981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0" name="Document" r:id="rId4" imgW="6851244" imgH="5980952" progId="CorelXARA.Document">
                  <p:embed/>
                </p:oleObj>
              </mc:Choice>
              <mc:Fallback>
                <p:oleObj name="Document" r:id="rId4" imgW="6851244" imgH="5980952" progId="CorelXARA.Document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404813"/>
                        <a:ext cx="6851650" cy="5981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65" name="Rectangle 21"/>
          <p:cNvSpPr>
            <a:spLocks noChangeArrowheads="1"/>
          </p:cNvSpPr>
          <p:nvPr/>
        </p:nvSpPr>
        <p:spPr bwMode="auto">
          <a:xfrm>
            <a:off x="0" y="4508500"/>
            <a:ext cx="2339975" cy="234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1772" name="Rectangle 28"/>
          <p:cNvSpPr>
            <a:spLocks noChangeArrowheads="1"/>
          </p:cNvSpPr>
          <p:nvPr/>
        </p:nvSpPr>
        <p:spPr bwMode="auto">
          <a:xfrm>
            <a:off x="0" y="2276475"/>
            <a:ext cx="2339975" cy="234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1773" name="Rectangle 29"/>
          <p:cNvSpPr>
            <a:spLocks noChangeArrowheads="1"/>
          </p:cNvSpPr>
          <p:nvPr/>
        </p:nvSpPr>
        <p:spPr bwMode="auto">
          <a:xfrm>
            <a:off x="0" y="0"/>
            <a:ext cx="2339975" cy="234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1775" name="Rectangle 31"/>
          <p:cNvSpPr>
            <a:spLocks noChangeArrowheads="1"/>
          </p:cNvSpPr>
          <p:nvPr/>
        </p:nvSpPr>
        <p:spPr bwMode="auto">
          <a:xfrm>
            <a:off x="6804025" y="0"/>
            <a:ext cx="2339975" cy="234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1776" name="Rectangle 32"/>
          <p:cNvSpPr>
            <a:spLocks noChangeArrowheads="1"/>
          </p:cNvSpPr>
          <p:nvPr/>
        </p:nvSpPr>
        <p:spPr bwMode="auto">
          <a:xfrm>
            <a:off x="4529138" y="-3174"/>
            <a:ext cx="2339975" cy="234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1777" name="Rectangle 33"/>
          <p:cNvSpPr>
            <a:spLocks noChangeArrowheads="1"/>
          </p:cNvSpPr>
          <p:nvPr/>
        </p:nvSpPr>
        <p:spPr bwMode="auto">
          <a:xfrm>
            <a:off x="2308794" y="-14287"/>
            <a:ext cx="2339975" cy="23495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1778" name="Rectangle 34"/>
          <p:cNvSpPr>
            <a:spLocks noChangeArrowheads="1"/>
          </p:cNvSpPr>
          <p:nvPr/>
        </p:nvSpPr>
        <p:spPr bwMode="auto">
          <a:xfrm>
            <a:off x="4607266" y="4580731"/>
            <a:ext cx="2339975" cy="2205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1779" name="Rectangle 35"/>
          <p:cNvSpPr>
            <a:spLocks noChangeArrowheads="1"/>
          </p:cNvSpPr>
          <p:nvPr/>
        </p:nvSpPr>
        <p:spPr bwMode="auto">
          <a:xfrm>
            <a:off x="6850857" y="2385616"/>
            <a:ext cx="2195512" cy="2303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1780" name="Rectangle 36"/>
          <p:cNvSpPr>
            <a:spLocks noChangeArrowheads="1"/>
          </p:cNvSpPr>
          <p:nvPr/>
        </p:nvSpPr>
        <p:spPr bwMode="auto">
          <a:xfrm>
            <a:off x="6948488" y="4652963"/>
            <a:ext cx="2195512" cy="2205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1781" name="Rectangle 37"/>
          <p:cNvSpPr>
            <a:spLocks noChangeArrowheads="1"/>
          </p:cNvSpPr>
          <p:nvPr/>
        </p:nvSpPr>
        <p:spPr bwMode="auto">
          <a:xfrm>
            <a:off x="2339975" y="2349500"/>
            <a:ext cx="2376488" cy="2303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1782" name="Rectangle 38"/>
          <p:cNvSpPr>
            <a:spLocks noChangeArrowheads="1"/>
          </p:cNvSpPr>
          <p:nvPr/>
        </p:nvSpPr>
        <p:spPr bwMode="auto">
          <a:xfrm>
            <a:off x="4716463" y="2349500"/>
            <a:ext cx="2266950" cy="2303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1783" name="Rectangle 39"/>
          <p:cNvSpPr>
            <a:spLocks noChangeArrowheads="1"/>
          </p:cNvSpPr>
          <p:nvPr/>
        </p:nvSpPr>
        <p:spPr bwMode="auto">
          <a:xfrm>
            <a:off x="2286000" y="4622801"/>
            <a:ext cx="2339975" cy="22050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l-SI"/>
          </a:p>
        </p:txBody>
      </p:sp>
      <p:sp>
        <p:nvSpPr>
          <p:cNvPr id="31784" name="Rectangle 40"/>
          <p:cNvSpPr>
            <a:spLocks noChangeArrowheads="1"/>
          </p:cNvSpPr>
          <p:nvPr/>
        </p:nvSpPr>
        <p:spPr bwMode="auto">
          <a:xfrm>
            <a:off x="1116013" y="1916113"/>
            <a:ext cx="6913562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r>
              <a:rPr kumimoji="1" lang="sl-SI" sz="4800" dirty="0">
                <a:solidFill>
                  <a:schemeClr val="tx2"/>
                </a:solidFill>
                <a:latin typeface="Arial CE" pitchFamily="34" charset="-18"/>
              </a:rPr>
              <a:t>Kateri stekleni kemijski pribor je na prikriti sliki?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17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6" dur="2000"/>
                                        <p:tgtEl>
                                          <p:spTgt spid="317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317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317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8" dur="2000"/>
                                        <p:tgtEl>
                                          <p:spTgt spid="317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0"/>
                            </p:stCondLst>
                            <p:childTnLst>
                              <p:par>
                                <p:cTn id="31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2" dur="2000"/>
                                        <p:tgtEl>
                                          <p:spTgt spid="317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6" dur="2000"/>
                                        <p:tgtEl>
                                          <p:spTgt spid="317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4000"/>
                            </p:stCondLst>
                            <p:childTnLst>
                              <p:par>
                                <p:cTn id="39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0" dur="2000"/>
                                        <p:tgtEl>
                                          <p:spTgt spid="317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000"/>
                            </p:stCondLst>
                            <p:childTnLst>
                              <p:par>
                                <p:cTn id="43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4" dur="2000"/>
                                        <p:tgtEl>
                                          <p:spTgt spid="317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8000"/>
                            </p:stCondLst>
                            <p:childTnLst>
                              <p:par>
                                <p:cTn id="47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2000"/>
                                        <p:tgtEl>
                                          <p:spTgt spid="317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20000"/>
                            </p:stCondLst>
                            <p:childTnLst>
                              <p:par>
                                <p:cTn id="51" presetID="8" presetClass="exit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52" dur="2000"/>
                                        <p:tgtEl>
                                          <p:spTgt spid="317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65" grpId="0" animBg="1"/>
      <p:bldP spid="31772" grpId="0" animBg="1"/>
      <p:bldP spid="31773" grpId="0" animBg="1"/>
      <p:bldP spid="31775" grpId="0" animBg="1"/>
      <p:bldP spid="31776" grpId="0" animBg="1"/>
      <p:bldP spid="31777" grpId="0" animBg="1"/>
      <p:bldP spid="31778" grpId="0" animBg="1"/>
      <p:bldP spid="31779" grpId="0" animBg="1"/>
      <p:bldP spid="31780" grpId="0" animBg="1"/>
      <p:bldP spid="31781" grpId="0" animBg="1"/>
      <p:bldP spid="31782" grpId="0" animBg="1"/>
      <p:bldP spid="31783" grpId="0" animBg="1"/>
      <p:bldP spid="317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820150" cy="1143000"/>
          </a:xfrm>
        </p:spPr>
        <p:txBody>
          <a:bodyPr/>
          <a:lstStyle/>
          <a:p>
            <a:pPr algn="ctr"/>
            <a:r>
              <a:rPr lang="sl-SI" sz="5400">
                <a:latin typeface="Arial" charset="0"/>
              </a:rPr>
              <a:t>Kaj se nahaja na prosojnici?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678363" cy="4114800"/>
          </a:xfrm>
        </p:spPr>
        <p:txBody>
          <a:bodyPr/>
          <a:lstStyle/>
          <a:p>
            <a:r>
              <a:rPr lang="sl-SI" sz="4400">
                <a:latin typeface="Arial" charset="0"/>
              </a:rPr>
              <a:t>epruveta</a:t>
            </a:r>
          </a:p>
          <a:p>
            <a:r>
              <a:rPr lang="sl-SI" sz="4400">
                <a:latin typeface="Arial" charset="0"/>
              </a:rPr>
              <a:t>čaša</a:t>
            </a:r>
          </a:p>
          <a:p>
            <a:r>
              <a:rPr lang="sl-SI" sz="4400">
                <a:latin typeface="Arial" charset="0"/>
              </a:rPr>
              <a:t>lij</a:t>
            </a:r>
          </a:p>
          <a:p>
            <a:r>
              <a:rPr lang="sl-SI" sz="4400">
                <a:latin typeface="Arial" charset="0"/>
              </a:rPr>
              <a:t>erlenmajerica</a:t>
            </a:r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6300788" y="2924175"/>
          <a:ext cx="2124075" cy="285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ChemSketch" r:id="rId4" imgW="820080" imgH="1103400" progId="ACD.ChemSketch.20">
                  <p:embed/>
                </p:oleObj>
              </mc:Choice>
              <mc:Fallback>
                <p:oleObj name="ChemSketch" r:id="rId4" imgW="820080" imgH="1103400" progId="ACD.ChemSketch.20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0788" y="2924175"/>
                        <a:ext cx="2124075" cy="285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9144000" cy="1143000"/>
          </a:xfrm>
        </p:spPr>
        <p:txBody>
          <a:bodyPr/>
          <a:lstStyle/>
          <a:p>
            <a:pPr algn="ctr"/>
            <a:r>
              <a:rPr lang="sl-SI" sz="5400">
                <a:latin typeface="Arial" charset="0"/>
              </a:rPr>
              <a:t>Kaj se nahaja na prosojnici?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102100" cy="4114800"/>
          </a:xfrm>
        </p:spPr>
        <p:txBody>
          <a:bodyPr/>
          <a:lstStyle/>
          <a:p>
            <a:r>
              <a:rPr lang="sl-SI" sz="4400">
                <a:latin typeface="Arial" charset="0"/>
              </a:rPr>
              <a:t>epruveta</a:t>
            </a:r>
          </a:p>
          <a:p>
            <a:r>
              <a:rPr lang="sl-SI" sz="4400">
                <a:latin typeface="Arial" charset="0"/>
              </a:rPr>
              <a:t>čaša</a:t>
            </a:r>
          </a:p>
          <a:p>
            <a:r>
              <a:rPr lang="sl-SI" sz="4400">
                <a:latin typeface="Arial" charset="0"/>
              </a:rPr>
              <a:t>lij</a:t>
            </a:r>
          </a:p>
          <a:p>
            <a:r>
              <a:rPr lang="sl-SI" sz="4400">
                <a:latin typeface="Arial" charset="0"/>
              </a:rPr>
              <a:t>erlenmajerica</a:t>
            </a:r>
          </a:p>
        </p:txBody>
      </p:sp>
      <p:graphicFrame>
        <p:nvGraphicFramePr>
          <p:cNvPr id="3077" name="Object 5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508625" y="1989138"/>
          <a:ext cx="2586038" cy="3240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hemSketch" r:id="rId4" imgW="1109520" imgH="1389960" progId="ACD.ChemSketch.20">
                  <p:embed/>
                </p:oleObj>
              </mc:Choice>
              <mc:Fallback>
                <p:oleObj name="ChemSketch" r:id="rId4" imgW="1109520" imgH="1389960" progId="ACD.ChemSketch.20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1989138"/>
                        <a:ext cx="2586038" cy="3240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algn="ctr"/>
            <a:r>
              <a:rPr lang="sl-SI" sz="5400">
                <a:latin typeface="Arial" charset="0"/>
              </a:rPr>
              <a:t>Kaj se nahaja na prosojnici?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102100" cy="4114800"/>
          </a:xfrm>
        </p:spPr>
        <p:txBody>
          <a:bodyPr/>
          <a:lstStyle/>
          <a:p>
            <a:r>
              <a:rPr lang="sl-SI" sz="4400">
                <a:latin typeface="Arial" charset="0"/>
              </a:rPr>
              <a:t>epruveta</a:t>
            </a:r>
          </a:p>
          <a:p>
            <a:r>
              <a:rPr lang="sl-SI" sz="4400">
                <a:latin typeface="Arial" charset="0"/>
              </a:rPr>
              <a:t>čaša</a:t>
            </a:r>
          </a:p>
          <a:p>
            <a:r>
              <a:rPr lang="sl-SI" sz="4400">
                <a:latin typeface="Arial" charset="0"/>
              </a:rPr>
              <a:t>lij</a:t>
            </a:r>
          </a:p>
          <a:p>
            <a:r>
              <a:rPr lang="sl-SI" sz="4400">
                <a:latin typeface="Arial" charset="0"/>
              </a:rPr>
              <a:t>erlenmajerica</a:t>
            </a:r>
          </a:p>
        </p:txBody>
      </p:sp>
      <p:graphicFrame>
        <p:nvGraphicFramePr>
          <p:cNvPr id="4103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092950" y="1700213"/>
          <a:ext cx="903288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Document" r:id="rId4" imgW="937550" imgH="4934639" progId="CorelXARA.Document">
                  <p:embed/>
                </p:oleObj>
              </mc:Choice>
              <mc:Fallback>
                <p:oleObj name="Document" r:id="rId4" imgW="937550" imgH="4934639" progId="CorelXARA.Document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clrChange>
                          <a:clrFrom>
                            <a:srgbClr val="FEFEFE"/>
                          </a:clrFrom>
                          <a:clrTo>
                            <a:srgbClr val="FEFEFE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92950" y="1700213"/>
                        <a:ext cx="903288" cy="4752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algn="ctr"/>
            <a:r>
              <a:rPr lang="sl-SI" sz="5400">
                <a:latin typeface="Arial" charset="0"/>
              </a:rPr>
              <a:t>Kaj se nahaja na prosojnici?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4030663" cy="4114800"/>
          </a:xfrm>
        </p:spPr>
        <p:txBody>
          <a:bodyPr/>
          <a:lstStyle/>
          <a:p>
            <a:r>
              <a:rPr lang="sl-SI" sz="4400">
                <a:latin typeface="Arial" charset="0"/>
              </a:rPr>
              <a:t>epruveta</a:t>
            </a:r>
          </a:p>
          <a:p>
            <a:r>
              <a:rPr lang="sl-SI" sz="4400">
                <a:latin typeface="Arial" charset="0"/>
              </a:rPr>
              <a:t>čaša</a:t>
            </a:r>
          </a:p>
          <a:p>
            <a:r>
              <a:rPr lang="sl-SI" sz="4400">
                <a:latin typeface="Arial" charset="0"/>
              </a:rPr>
              <a:t>lij</a:t>
            </a:r>
          </a:p>
          <a:p>
            <a:r>
              <a:rPr lang="sl-SI" sz="4400">
                <a:latin typeface="Arial" charset="0"/>
              </a:rPr>
              <a:t>erlenmajerica</a:t>
            </a:r>
          </a:p>
        </p:txBody>
      </p:sp>
      <p:graphicFrame>
        <p:nvGraphicFramePr>
          <p:cNvPr id="5128" name="Object 8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651500" y="2205038"/>
          <a:ext cx="2511425" cy="295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ChemSketch" r:id="rId4" imgW="813960" imgH="957240" progId="ACD.ChemSketch.20">
                  <p:embed/>
                </p:oleObj>
              </mc:Choice>
              <mc:Fallback>
                <p:oleObj name="ChemSketch" r:id="rId4" imgW="813960" imgH="957240" progId="ACD.ChemSketch.20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2205038"/>
                        <a:ext cx="2511425" cy="2952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76250"/>
            <a:ext cx="9144000" cy="1143000"/>
          </a:xfrm>
        </p:spPr>
        <p:txBody>
          <a:bodyPr/>
          <a:lstStyle/>
          <a:p>
            <a:pPr algn="ctr"/>
            <a:r>
              <a:rPr lang="sl-SI" sz="5400">
                <a:latin typeface="Arial" charset="0"/>
              </a:rPr>
              <a:t>Kaj se </a:t>
            </a:r>
            <a:r>
              <a:rPr lang="sl-SI" sz="5400">
                <a:solidFill>
                  <a:srgbClr val="FF0000"/>
                </a:solidFill>
                <a:latin typeface="Arial" charset="0"/>
              </a:rPr>
              <a:t>ne</a:t>
            </a:r>
            <a:r>
              <a:rPr lang="sl-SI" sz="5400">
                <a:latin typeface="Arial" charset="0"/>
              </a:rPr>
              <a:t> nahaja na prosojnici?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81200"/>
            <a:ext cx="3957638" cy="4114800"/>
          </a:xfrm>
        </p:spPr>
        <p:txBody>
          <a:bodyPr/>
          <a:lstStyle/>
          <a:p>
            <a:r>
              <a:rPr lang="sl-SI" sz="4400">
                <a:latin typeface="Arial" charset="0"/>
              </a:rPr>
              <a:t>epruveta</a:t>
            </a:r>
          </a:p>
          <a:p>
            <a:r>
              <a:rPr lang="sl-SI" sz="4400">
                <a:latin typeface="Arial" charset="0"/>
              </a:rPr>
              <a:t>lij</a:t>
            </a:r>
          </a:p>
          <a:p>
            <a:r>
              <a:rPr lang="sl-SI" sz="4400">
                <a:latin typeface="Arial" charset="0"/>
              </a:rPr>
              <a:t>trinožnik</a:t>
            </a:r>
          </a:p>
          <a:p>
            <a:r>
              <a:rPr lang="sl-SI" sz="4400">
                <a:latin typeface="Arial" charset="0"/>
              </a:rPr>
              <a:t>izparilnica</a:t>
            </a:r>
          </a:p>
          <a:p>
            <a:r>
              <a:rPr lang="sl-SI" sz="4400">
                <a:latin typeface="Arial" charset="0"/>
              </a:rPr>
              <a:t>erlenmajerica</a:t>
            </a:r>
          </a:p>
        </p:txBody>
      </p:sp>
      <p:graphicFrame>
        <p:nvGraphicFramePr>
          <p:cNvPr id="6154" name="Object 10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5076825" y="1989138"/>
          <a:ext cx="1593850" cy="187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ChemSketch" r:id="rId4" imgW="813960" imgH="957240" progId="ACD.ChemSketch.20">
                  <p:embed/>
                </p:oleObj>
              </mc:Choice>
              <mc:Fallback>
                <p:oleObj name="ChemSketch" r:id="rId4" imgW="813960" imgH="957240" progId="ACD.ChemSketch.20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1989138"/>
                        <a:ext cx="1593850" cy="1873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6" name="Object 12"/>
          <p:cNvGraphicFramePr>
            <a:graphicFrameLocks noChangeAspect="1"/>
          </p:cNvGraphicFramePr>
          <p:nvPr/>
        </p:nvGraphicFramePr>
        <p:xfrm>
          <a:off x="6877050" y="1628775"/>
          <a:ext cx="1516063" cy="223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ChemSketch" r:id="rId6" imgW="792360" imgH="1170360" progId="ACD.ChemSketch.20">
                  <p:embed/>
                </p:oleObj>
              </mc:Choice>
              <mc:Fallback>
                <p:oleObj name="ChemSketch" r:id="rId6" imgW="792360" imgH="1170360" progId="ACD.ChemSketch.20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7050" y="1628775"/>
                        <a:ext cx="1516063" cy="2239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7" name="Object 13"/>
          <p:cNvGraphicFramePr>
            <a:graphicFrameLocks noChangeAspect="1"/>
          </p:cNvGraphicFramePr>
          <p:nvPr/>
        </p:nvGraphicFramePr>
        <p:xfrm>
          <a:off x="6516688" y="4005263"/>
          <a:ext cx="2286000" cy="240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4" name="ChemSketch" r:id="rId8" imgW="3243240" imgH="3413880" progId="ACD.ChemSketch.20">
                  <p:embed/>
                </p:oleObj>
              </mc:Choice>
              <mc:Fallback>
                <p:oleObj name="ChemSketch" r:id="rId8" imgW="3243240" imgH="3413880" progId="ACD.ChemSketch.20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6688" y="4005263"/>
                        <a:ext cx="2286000" cy="2405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9" name="Object 1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5795963" y="4437063"/>
          <a:ext cx="376237" cy="198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5" name="Document" r:id="rId10" imgW="937550" imgH="4934639" progId="CorelXARA.Document">
                  <p:embed/>
                </p:oleObj>
              </mc:Choice>
              <mc:Fallback>
                <p:oleObj name="Document" r:id="rId10" imgW="937550" imgH="4934639" progId="CorelXARA.Document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437063"/>
                        <a:ext cx="376237" cy="198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57200"/>
            <a:ext cx="9144000" cy="1143000"/>
          </a:xfrm>
        </p:spPr>
        <p:txBody>
          <a:bodyPr/>
          <a:lstStyle/>
          <a:p>
            <a:pPr algn="ctr"/>
            <a:r>
              <a:rPr lang="sl-SI" sz="5400">
                <a:latin typeface="Arial" charset="0"/>
              </a:rPr>
              <a:t>Kaj se nahaja na prosojnici?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sl-SI" sz="4400">
                <a:latin typeface="Arial" charset="0"/>
              </a:rPr>
              <a:t>izparilnica</a:t>
            </a:r>
          </a:p>
          <a:p>
            <a:r>
              <a:rPr lang="sl-SI" sz="4400">
                <a:latin typeface="Arial" charset="0"/>
              </a:rPr>
              <a:t>čaša</a:t>
            </a:r>
          </a:p>
          <a:p>
            <a:r>
              <a:rPr lang="sl-SI" sz="4400">
                <a:latin typeface="Arial" charset="0"/>
              </a:rPr>
              <a:t>terilnica in pestilo</a:t>
            </a:r>
          </a:p>
          <a:p>
            <a:r>
              <a:rPr lang="sl-SI" sz="4400">
                <a:latin typeface="Arial" charset="0"/>
              </a:rPr>
              <a:t>kristalizirka</a:t>
            </a:r>
          </a:p>
        </p:txBody>
      </p:sp>
      <p:graphicFrame>
        <p:nvGraphicFramePr>
          <p:cNvPr id="26629" name="Object 5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716463" y="4797425"/>
          <a:ext cx="2389187" cy="131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8" name="ChemSketch" r:id="rId4" imgW="960120" imgH="527400" progId="ACD.ChemSketch.20">
                  <p:embed/>
                </p:oleObj>
              </mc:Choice>
              <mc:Fallback>
                <p:oleObj name="ChemSketch" r:id="rId4" imgW="960120" imgH="527400" progId="ACD.ChemSketch.20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463" y="4797425"/>
                        <a:ext cx="2389187" cy="131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164388" y="1844675"/>
          <a:ext cx="938212" cy="259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9" name="ChemSketch" r:id="rId6" imgW="307800" imgH="850320" progId="ACD.ChemSketch.20">
                  <p:embed/>
                </p:oleObj>
              </mc:Choice>
              <mc:Fallback>
                <p:oleObj name="ChemSketch" r:id="rId6" imgW="307800" imgH="850320" progId="ACD.ChemSketch.20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64388" y="1844675"/>
                        <a:ext cx="938212" cy="259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algn="ctr"/>
            <a:r>
              <a:rPr lang="sl-SI" sz="4800">
                <a:latin typeface="Arial" charset="0"/>
              </a:rPr>
              <a:t>Kateri simbol je na prosojnici?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5508625" cy="4114800"/>
          </a:xfrm>
        </p:spPr>
        <p:txBody>
          <a:bodyPr/>
          <a:lstStyle/>
          <a:p>
            <a:r>
              <a:rPr lang="sl-SI" sz="4400">
                <a:latin typeface="Arial" charset="0"/>
              </a:rPr>
              <a:t>simbol, ki označuje</a:t>
            </a:r>
            <a:r>
              <a:rPr lang="en-GB" sz="4400">
                <a:latin typeface="Arial" charset="0"/>
              </a:rPr>
              <a:t> strupenost snovi</a:t>
            </a:r>
          </a:p>
          <a:p>
            <a:r>
              <a:rPr lang="sl-SI" sz="4400">
                <a:latin typeface="Arial" charset="0"/>
              </a:rPr>
              <a:t>simbol, ki označuje</a:t>
            </a:r>
            <a:r>
              <a:rPr lang="en-GB" sz="4400">
                <a:latin typeface="Arial" charset="0"/>
              </a:rPr>
              <a:t> oksidativnost snovi</a:t>
            </a:r>
          </a:p>
          <a:p>
            <a:endParaRPr lang="en-GB" sz="4400">
              <a:latin typeface="Arial" charset="0"/>
            </a:endParaRPr>
          </a:p>
        </p:txBody>
      </p:sp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688" y="2997200"/>
            <a:ext cx="1628775" cy="1619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1143000"/>
          </a:xfrm>
        </p:spPr>
        <p:txBody>
          <a:bodyPr/>
          <a:lstStyle/>
          <a:p>
            <a:pPr algn="ctr"/>
            <a:r>
              <a:rPr lang="sl-SI" sz="5400">
                <a:latin typeface="Arial" charset="0"/>
              </a:rPr>
              <a:t>Kateri znak je na prosojnici?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981200"/>
            <a:ext cx="4787900" cy="4114800"/>
          </a:xfrm>
        </p:spPr>
        <p:txBody>
          <a:bodyPr/>
          <a:lstStyle/>
          <a:p>
            <a:r>
              <a:rPr lang="en-GB" sz="4400">
                <a:latin typeface="Arial" charset="0"/>
              </a:rPr>
              <a:t>znak radioaktivnost snovi</a:t>
            </a:r>
          </a:p>
          <a:p>
            <a:r>
              <a:rPr lang="en-GB" sz="4400">
                <a:latin typeface="Arial" charset="0"/>
              </a:rPr>
              <a:t>znak za oksidativnost snovi</a:t>
            </a:r>
          </a:p>
        </p:txBody>
      </p:sp>
      <p:pic>
        <p:nvPicPr>
          <p:cNvPr id="8198" name="Picture 6" descr="radioaktivnost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4648200" y="2451100"/>
            <a:ext cx="3810000" cy="3175000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erene">
  <a:themeElements>
    <a:clrScheme name="">
      <a:dk1>
        <a:srgbClr val="333333"/>
      </a:dk1>
      <a:lt1>
        <a:srgbClr val="A9BDA9"/>
      </a:lt1>
      <a:dk2>
        <a:srgbClr val="004C2B"/>
      </a:dk2>
      <a:lt2>
        <a:srgbClr val="578963"/>
      </a:lt2>
      <a:accent1>
        <a:srgbClr val="FFCCCC"/>
      </a:accent1>
      <a:accent2>
        <a:srgbClr val="B3E1B3"/>
      </a:accent2>
      <a:accent3>
        <a:srgbClr val="D1DBD1"/>
      </a:accent3>
      <a:accent4>
        <a:srgbClr val="2A2A2A"/>
      </a:accent4>
      <a:accent5>
        <a:srgbClr val="FFE2E2"/>
      </a:accent5>
      <a:accent6>
        <a:srgbClr val="A2CCA2"/>
      </a:accent6>
      <a:hlink>
        <a:srgbClr val="BDD7E5"/>
      </a:hlink>
      <a:folHlink>
        <a:srgbClr val="D2AAD2"/>
      </a:folHlink>
    </a:clrScheme>
    <a:fontScheme name="Seren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l-S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erene 1">
        <a:dk1>
          <a:srgbClr val="333333"/>
        </a:dk1>
        <a:lt1>
          <a:srgbClr val="A9BDA9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D1DBD1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 2">
        <a:dk1>
          <a:srgbClr val="333333"/>
        </a:dk1>
        <a:lt1>
          <a:srgbClr val="FFFFFF"/>
        </a:lt1>
        <a:dk2>
          <a:srgbClr val="004C2B"/>
        </a:dk2>
        <a:lt2>
          <a:srgbClr val="578963"/>
        </a:lt2>
        <a:accent1>
          <a:srgbClr val="E1B7B7"/>
        </a:accent1>
        <a:accent2>
          <a:srgbClr val="B3E1B3"/>
        </a:accent2>
        <a:accent3>
          <a:srgbClr val="FFFFFF"/>
        </a:accent3>
        <a:accent4>
          <a:srgbClr val="2A2A2A"/>
        </a:accent4>
        <a:accent5>
          <a:srgbClr val="EED8D8"/>
        </a:accent5>
        <a:accent6>
          <a:srgbClr val="A2CCA2"/>
        </a:accent6>
        <a:hlink>
          <a:srgbClr val="BDD7E5"/>
        </a:hlink>
        <a:folHlink>
          <a:srgbClr val="D2AAD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ren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37373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Designs\SERENE.POT</Template>
  <TotalTime>316</TotalTime>
  <Words>305</Words>
  <Application>Microsoft Office PowerPoint</Application>
  <PresentationFormat>Diaprojekcija na zaslonu (4:3)</PresentationFormat>
  <Paragraphs>113</Paragraphs>
  <Slides>19</Slides>
  <Notes>19</Notes>
  <HiddenSlides>0</HiddenSlides>
  <MMClips>0</MMClips>
  <ScaleCrop>false</ScaleCrop>
  <HeadingPairs>
    <vt:vector size="8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Vdelani OLE strežniki</vt:lpstr>
      </vt:variant>
      <vt:variant>
        <vt:i4>2</vt:i4>
      </vt:variant>
      <vt:variant>
        <vt:lpstr>Naslovi diapozitivov</vt:lpstr>
      </vt:variant>
      <vt:variant>
        <vt:i4>19</vt:i4>
      </vt:variant>
    </vt:vector>
  </HeadingPairs>
  <TitlesOfParts>
    <vt:vector size="26" baseType="lpstr">
      <vt:lpstr>Arial</vt:lpstr>
      <vt:lpstr>Arial CE</vt:lpstr>
      <vt:lpstr>Monotype Sorts</vt:lpstr>
      <vt:lpstr>Times New Roman</vt:lpstr>
      <vt:lpstr>Serene</vt:lpstr>
      <vt:lpstr>ChemSketch</vt:lpstr>
      <vt:lpstr>Document</vt:lpstr>
      <vt:lpstr>PONOVIMO  KEMIJSKI PRIBOR IN SIMBOLE ZA NEVARNE SNOVI</vt:lpstr>
      <vt:lpstr>Kaj se nahaja na prosojnici?</vt:lpstr>
      <vt:lpstr>Kaj se nahaja na prosojnici?</vt:lpstr>
      <vt:lpstr>Kaj se nahaja na prosojnici?</vt:lpstr>
      <vt:lpstr>Kaj se nahaja na prosojnici?</vt:lpstr>
      <vt:lpstr>Kaj se ne nahaja na prosojnici?</vt:lpstr>
      <vt:lpstr>Kaj se nahaja na prosojnici?</vt:lpstr>
      <vt:lpstr>Kateri simbol je na prosojnici?</vt:lpstr>
      <vt:lpstr>Kateri znak je na prosojnici?</vt:lpstr>
      <vt:lpstr>Kateri simbol je na prosojnici?</vt:lpstr>
      <vt:lpstr>Kateri simbol je na prosojnici?</vt:lpstr>
      <vt:lpstr>Kateri črkovni znak je ob naslednjem slikovnem simbolu?</vt:lpstr>
      <vt:lpstr>PowerPointova predstavitev</vt:lpstr>
      <vt:lpstr>Kateri simbol ni na prosojnici?</vt:lpstr>
      <vt:lpstr>Kateri simbol bo najverjetneje na steklenici acetona?</vt:lpstr>
      <vt:lpstr>Kateri simbol bo na embalaži škropiva?</vt:lpstr>
      <vt:lpstr>Katera aparatura je na prosojnici?</vt:lpstr>
      <vt:lpstr>Kaj ločujemo z aparaturo, ki je na prosojnici?</vt:lpstr>
      <vt:lpstr>PowerPointova predstavitev</vt:lpstr>
    </vt:vector>
  </TitlesOfParts>
  <Company>Acord 92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Kaj se nahaja na ekranu?</dc:title>
  <dc:creator>"Martina Ozimek</dc:creator>
  <cp:lastModifiedBy>Suzana Čavka Divčić</cp:lastModifiedBy>
  <cp:revision>22</cp:revision>
  <dcterms:created xsi:type="dcterms:W3CDTF">1999-09-13T15:29:29Z</dcterms:created>
  <dcterms:modified xsi:type="dcterms:W3CDTF">2020-05-27T07:47:29Z</dcterms:modified>
</cp:coreProperties>
</file>