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6" r:id="rId8"/>
    <p:sldId id="262" r:id="rId9"/>
    <p:sldId id="267" r:id="rId10"/>
    <p:sldId id="268" r:id="rId11"/>
    <p:sldId id="271" r:id="rId12"/>
    <p:sldId id="270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1" r:id="rId22"/>
    <p:sldId id="280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FF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0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725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538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919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505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36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207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732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657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977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40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289D6-6934-49BE-B74A-2BB9BF22117C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39A5-286C-4495-8E3A-B0C9C750BB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634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16182" y="332509"/>
            <a:ext cx="9144000" cy="2387600"/>
          </a:xfrm>
        </p:spPr>
        <p:txBody>
          <a:bodyPr/>
          <a:lstStyle/>
          <a:p>
            <a:r>
              <a:rPr lang="sl-SI" dirty="0" smtClean="0"/>
              <a:t>NARAVNE SESTAVINE POKRAJINE</a:t>
            </a:r>
            <a:endParaRPr lang="sl-SI" dirty="0"/>
          </a:p>
        </p:txBody>
      </p:sp>
      <p:pic>
        <p:nvPicPr>
          <p:cNvPr id="5" name="il_fi" descr="gorenj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6804" r="8385" b="14740"/>
          <a:stretch>
            <a:fillRect/>
          </a:stretch>
        </p:blipFill>
        <p:spPr bwMode="auto">
          <a:xfrm>
            <a:off x="3525188" y="3199331"/>
            <a:ext cx="472598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8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8079" y="145474"/>
            <a:ext cx="2757239" cy="5999296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Naravne </a:t>
            </a:r>
            <a:r>
              <a:rPr lang="sl-SI" dirty="0" smtClean="0"/>
              <a:t>sestavine pokrajine – </a:t>
            </a:r>
            <a:r>
              <a:rPr lang="sl-SI" b="1" dirty="0" smtClean="0"/>
              <a:t>kamnine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altLang="sl-SI" sz="2700" dirty="0" smtClean="0"/>
              <a:t>Tla so zgrajena iz kamnin, ki so lahko zelo različne. Uporabljamo jih pri gradnji in za tlakovanje poti. </a:t>
            </a:r>
            <a:br>
              <a:rPr lang="sl-SI" altLang="sl-SI" sz="2700" dirty="0" smtClean="0"/>
            </a:br>
            <a:r>
              <a:rPr lang="sl-SI" sz="2700" dirty="0"/>
              <a:t/>
            </a:r>
            <a:br>
              <a:rPr lang="sl-SI" sz="2700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69" y="0"/>
            <a:ext cx="896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246" y="365124"/>
            <a:ext cx="2581794" cy="5925948"/>
          </a:xfrm>
        </p:spPr>
        <p:txBody>
          <a:bodyPr/>
          <a:lstStyle/>
          <a:p>
            <a:r>
              <a:rPr lang="sl-SI" dirty="0" smtClean="0"/>
              <a:t>Naravne sestavine pokrajine – </a:t>
            </a:r>
            <a:r>
              <a:rPr lang="sl-SI" b="1" dirty="0" smtClean="0"/>
              <a:t>voda</a:t>
            </a:r>
            <a:br>
              <a:rPr lang="sl-SI" b="1" dirty="0" smtClean="0"/>
            </a:br>
            <a:r>
              <a:rPr lang="sl-SI" b="1" dirty="0"/>
              <a:t/>
            </a:r>
            <a:br>
              <a:rPr lang="sl-SI" b="1" dirty="0"/>
            </a:br>
            <a:r>
              <a:rPr lang="sl-SI" sz="2400" dirty="0" smtClean="0"/>
              <a:t>Vode so površinske: jezera, reke, morja in podzemne: podtalnica, podzemne </a:t>
            </a:r>
            <a:r>
              <a:rPr lang="sl-SI" sz="2400" dirty="0" smtClean="0"/>
              <a:t>reke..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73" y="0"/>
            <a:ext cx="8884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435" y="0"/>
            <a:ext cx="2867001" cy="6717792"/>
          </a:xfrm>
        </p:spPr>
        <p:txBody>
          <a:bodyPr>
            <a:normAutofit/>
          </a:bodyPr>
          <a:lstStyle/>
          <a:p>
            <a:r>
              <a:rPr lang="sl-SI" dirty="0" smtClean="0"/>
              <a:t>Naravne sestavine pokrajine – </a:t>
            </a:r>
            <a:r>
              <a:rPr lang="sl-SI" b="1" dirty="0" smtClean="0"/>
              <a:t>prst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altLang="sl-SI" sz="2400" dirty="0" smtClean="0"/>
              <a:t>Prst prekriva kamnine. Debelina prsti je odvisna tudi od tega, kako strmo je površje.</a:t>
            </a:r>
            <a:br>
              <a:rPr lang="sl-SI" altLang="sl-SI" sz="2400" dirty="0" smtClean="0"/>
            </a:br>
            <a:r>
              <a:rPr lang="sl-SI" altLang="sl-SI" sz="2400" dirty="0" smtClean="0"/>
              <a:t>Od kakovosti prsti so odvisne rastline. </a:t>
            </a:r>
            <a:r>
              <a:rPr lang="sl-SI" altLang="sl-SI" dirty="0" smtClean="0"/>
              <a:t/>
            </a:r>
            <a:br>
              <a:rPr lang="sl-SI" altLang="sl-SI" dirty="0" smtClean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436" y="0"/>
            <a:ext cx="898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027" y="197427"/>
            <a:ext cx="2940627" cy="5942353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Naravne </a:t>
            </a:r>
            <a:r>
              <a:rPr lang="sl-SI" dirty="0" smtClean="0"/>
              <a:t>sestavine pokrajine – </a:t>
            </a:r>
            <a:r>
              <a:rPr lang="sl-SI" b="1" dirty="0" smtClean="0"/>
              <a:t>živalstvo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altLang="sl-SI" sz="2700" dirty="0" smtClean="0"/>
              <a:t>Živali imajo v pokrajini svoj življenjski prostor. </a:t>
            </a:r>
            <a:br>
              <a:rPr lang="sl-SI" altLang="sl-SI" sz="2700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03" y="0"/>
            <a:ext cx="8739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sl-SI" dirty="0" smtClean="0"/>
              <a:t>Del pokrajine smo tudi mi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30382" y="168332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latin typeface="+mj-lt"/>
              </a:rPr>
              <a:t>Naravni pojavi v pokrajini nam dajejo različne </a:t>
            </a:r>
            <a:r>
              <a:rPr lang="sl-SI" sz="2400" b="1" dirty="0" smtClean="0">
                <a:latin typeface="+mj-lt"/>
              </a:rPr>
              <a:t>pogoje za življenje</a:t>
            </a:r>
            <a:r>
              <a:rPr lang="sl-SI" sz="2400" dirty="0" smtClean="0">
                <a:latin typeface="+mj-lt"/>
              </a:rPr>
              <a:t>. Ljudje se </a:t>
            </a:r>
            <a:r>
              <a:rPr lang="sl-SI" sz="2400" b="1" dirty="0" smtClean="0">
                <a:latin typeface="+mj-lt"/>
              </a:rPr>
              <a:t>prilagajajmo</a:t>
            </a:r>
            <a:r>
              <a:rPr lang="sl-SI" sz="2400" dirty="0" smtClean="0">
                <a:latin typeface="+mj-lt"/>
              </a:rPr>
              <a:t> naravnim pojavom, hkrati pa pokrajine s svojimi dejavnostmi zelo </a:t>
            </a:r>
            <a:r>
              <a:rPr lang="sl-SI" sz="2400" b="1" dirty="0" smtClean="0">
                <a:latin typeface="+mj-lt"/>
              </a:rPr>
              <a:t>spreminjamo</a:t>
            </a:r>
            <a:r>
              <a:rPr lang="sl-SI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sl-SI" sz="2400" dirty="0" smtClean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Pojavi, ki so povezni s človekom in z njegovimi dejavnostmi so </a:t>
            </a:r>
            <a:r>
              <a:rPr lang="sl-SI" sz="2400" b="1" dirty="0" smtClean="0">
                <a:latin typeface="+mj-lt"/>
              </a:rPr>
              <a:t>prebivalstvo</a:t>
            </a:r>
            <a:r>
              <a:rPr lang="sl-SI" sz="2400" dirty="0" smtClean="0">
                <a:latin typeface="+mj-lt"/>
              </a:rPr>
              <a:t>, </a:t>
            </a:r>
            <a:r>
              <a:rPr lang="sl-SI" sz="2400" b="1" dirty="0" smtClean="0">
                <a:latin typeface="+mj-lt"/>
              </a:rPr>
              <a:t>naselja</a:t>
            </a:r>
            <a:r>
              <a:rPr lang="sl-SI" sz="2400" dirty="0" smtClean="0">
                <a:latin typeface="+mj-lt"/>
              </a:rPr>
              <a:t>, </a:t>
            </a:r>
            <a:r>
              <a:rPr lang="sl-SI" sz="2400" b="1" dirty="0" smtClean="0">
                <a:latin typeface="+mj-lt"/>
              </a:rPr>
              <a:t>gospodarstvo</a:t>
            </a:r>
            <a:r>
              <a:rPr lang="sl-SI" sz="2400" dirty="0" smtClean="0">
                <a:latin typeface="+mj-lt"/>
              </a:rPr>
              <a:t> in </a:t>
            </a:r>
            <a:r>
              <a:rPr lang="sl-SI" sz="2400" b="1" dirty="0" smtClean="0">
                <a:latin typeface="+mj-lt"/>
              </a:rPr>
              <a:t>promet</a:t>
            </a:r>
            <a:r>
              <a:rPr lang="sl-SI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Danes je naravna pokrajina le še na najbolj nedostopnih območjih, vsepovsod drugod jo je človek preoblikoval in v veliki meri tudi uničil.</a:t>
            </a:r>
          </a:p>
          <a:p>
            <a:pPr marL="0" indent="0">
              <a:buNone/>
            </a:pP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263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4464" y="249382"/>
            <a:ext cx="11807536" cy="6515099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Tudi ljudje </a:t>
            </a: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spreminjamo </a:t>
            </a: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pokrajino, </a:t>
            </a: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v kateri živimo.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954" y="374073"/>
            <a:ext cx="8977350" cy="63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Naravna dediščina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latin typeface="+mj-lt"/>
              </a:rPr>
              <a:t>Slovenija je majhna, a izjemno raznolika država. Na njenem ozemlju najdemo številne posebne in redke pojave, kot so kraške jame, naravni mostovi, morska obala, različne rastline in živali. </a:t>
            </a:r>
          </a:p>
          <a:p>
            <a:pPr marL="0" indent="0">
              <a:buNone/>
            </a:pPr>
            <a:endParaRPr lang="sl-SI" sz="2400" dirty="0" smtClean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Nekatere rastline in živali so le v Sloveniji. Posebne in redke pojave imenujemo </a:t>
            </a:r>
            <a:r>
              <a:rPr lang="sl-SI" sz="2400" b="1" dirty="0" smtClean="0">
                <a:latin typeface="+mj-lt"/>
              </a:rPr>
              <a:t>naravna dediščina</a:t>
            </a:r>
            <a:r>
              <a:rPr lang="sl-SI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Na spodnjih fotografijah si oglej posebne in redke pojave, ki jih najdemo v Sloveniji.</a:t>
            </a: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65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88371" y="332508"/>
            <a:ext cx="11159837" cy="6141028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>
                <a:latin typeface="+mj-lt"/>
              </a:rPr>
              <a:t>S pomočjo literature ali svetovnega spleta razišči, zakaj so ti pojavi posebni…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latin typeface="+mj-lt"/>
              </a:rPr>
              <a:t>               </a:t>
            </a:r>
            <a:r>
              <a:rPr lang="sl-SI" sz="2400" dirty="0" smtClean="0">
                <a:latin typeface="+mj-lt"/>
              </a:rPr>
              <a:t>Slap </a:t>
            </a:r>
            <a:r>
              <a:rPr lang="sl-SI" sz="2400" dirty="0">
                <a:latin typeface="+mj-lt"/>
              </a:rPr>
              <a:t>Savica, izvir Save </a:t>
            </a:r>
            <a:r>
              <a:rPr lang="sl-SI" sz="2400" dirty="0" smtClean="0">
                <a:latin typeface="+mj-lt"/>
              </a:rPr>
              <a:t>Bohinjke                             Cerkniško jezero</a:t>
            </a:r>
            <a:endParaRPr lang="sl-SI" sz="2400" dirty="0">
              <a:latin typeface="+mj-lt"/>
            </a:endParaRPr>
          </a:p>
        </p:txBody>
      </p:sp>
      <p:pic>
        <p:nvPicPr>
          <p:cNvPr id="4" name="Slika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88368" y="1196079"/>
            <a:ext cx="3124200" cy="4413885"/>
          </a:xfrm>
          <a:prstGeom prst="rect">
            <a:avLst/>
          </a:prstGeom>
        </p:spPr>
      </p:pic>
      <p:pic>
        <p:nvPicPr>
          <p:cNvPr id="5" name="Slika 4"/>
          <p:cNvPicPr/>
          <p:nvPr/>
        </p:nvPicPr>
        <p:blipFill rotWithShape="1">
          <a:blip r:embed="rId3"/>
          <a:srcRect r="705" b="5423"/>
          <a:stretch/>
        </p:blipFill>
        <p:spPr bwMode="auto">
          <a:xfrm>
            <a:off x="6950219" y="1345709"/>
            <a:ext cx="3133725" cy="4436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37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0945" y="322118"/>
            <a:ext cx="11627428" cy="6141027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                                            </a:t>
            </a:r>
          </a:p>
          <a:p>
            <a:pPr marL="0" indent="0">
              <a:buNone/>
            </a:pPr>
            <a:r>
              <a:rPr lang="sl-SI" dirty="0">
                <a:latin typeface="+mj-lt"/>
              </a:rPr>
              <a:t> </a:t>
            </a:r>
            <a:r>
              <a:rPr lang="sl-SI" dirty="0" smtClean="0">
                <a:latin typeface="+mj-lt"/>
              </a:rPr>
              <a:t>                                                     </a:t>
            </a:r>
            <a:r>
              <a:rPr lang="sl-SI" sz="2400" dirty="0" smtClean="0">
                <a:latin typeface="+mj-lt"/>
              </a:rPr>
              <a:t>Ljubljansko barje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56" y="322118"/>
            <a:ext cx="9289906" cy="573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68927" y="97413"/>
            <a:ext cx="10858500" cy="66462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                      </a:t>
            </a:r>
            <a:endParaRPr lang="sl-SI" dirty="0" smtClean="0"/>
          </a:p>
          <a:p>
            <a:pPr marL="0" indent="0"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endParaRPr lang="sl-SI" sz="2400" dirty="0" smtClean="0">
              <a:latin typeface="+mj-lt"/>
            </a:endParaRPr>
          </a:p>
          <a:p>
            <a:pPr marL="0" indent="0">
              <a:buNone/>
            </a:pPr>
            <a:endParaRPr lang="sl-SI" sz="2400" dirty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                                               Naravni </a:t>
            </a:r>
            <a:r>
              <a:rPr lang="sl-SI" sz="2400" dirty="0" smtClean="0">
                <a:latin typeface="+mj-lt"/>
              </a:rPr>
              <a:t>most v Rakovem Škocjanu</a:t>
            </a:r>
            <a:endParaRPr lang="sl-SI" sz="24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r="900" b="6026"/>
          <a:stretch/>
        </p:blipFill>
        <p:spPr>
          <a:xfrm>
            <a:off x="1313798" y="97413"/>
            <a:ext cx="9465041" cy="58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61970" y="237328"/>
            <a:ext cx="11314176" cy="610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>
                <a:latin typeface="+mj-lt"/>
              </a:rPr>
              <a:t>Pokrajina</a:t>
            </a:r>
            <a:r>
              <a:rPr lang="sl-SI" dirty="0" smtClean="0">
                <a:latin typeface="+mj-lt"/>
              </a:rPr>
              <a:t> je del Zemljinega površja, ki se po določenih značilnostih razlikuje od ostalih delov.</a:t>
            </a:r>
          </a:p>
          <a:p>
            <a:pPr marL="0" indent="0">
              <a:buNone/>
            </a:pPr>
            <a:endParaRPr lang="sl-SI" dirty="0" smtClean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>
              <a:buNone/>
            </a:pPr>
            <a:endParaRPr lang="sl-SI" dirty="0" smtClean="0">
              <a:latin typeface="+mj-lt"/>
            </a:endParaRPr>
          </a:p>
          <a:p>
            <a:pPr marL="0" indent="0">
              <a:buNone/>
            </a:pPr>
            <a:endParaRPr lang="sl-SI" dirty="0" smtClean="0">
              <a:latin typeface="+mj-lt"/>
            </a:endParaRPr>
          </a:p>
          <a:p>
            <a:pPr marL="0" indent="0">
              <a:buNone/>
            </a:pPr>
            <a:r>
              <a:rPr lang="sl-SI" dirty="0" smtClean="0">
                <a:latin typeface="+mj-lt"/>
              </a:rPr>
              <a:t>Največkrat je osnova za delitev na pokrajine oblikovanost površja. Površje v Sloveniji je zelo razgibano, zato so tudi pokrajine zelo raznolike.</a:t>
            </a:r>
          </a:p>
          <a:p>
            <a:pPr marL="0" indent="0">
              <a:buNone/>
            </a:pPr>
            <a:endParaRPr lang="sl-SI" b="1" dirty="0" smtClean="0">
              <a:latin typeface="+mj-lt"/>
            </a:endParaRPr>
          </a:p>
          <a:p>
            <a:pPr marL="0" indent="0">
              <a:buNone/>
            </a:pPr>
            <a:endParaRPr lang="sl-SI" b="1" dirty="0">
              <a:latin typeface="+mj-lt"/>
            </a:endParaRPr>
          </a:p>
          <a:p>
            <a:pPr marL="0" indent="0">
              <a:buNone/>
            </a:pPr>
            <a:endParaRPr lang="sl-SI" b="1" dirty="0" smtClean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r="894" b="4946"/>
          <a:stretch/>
        </p:blipFill>
        <p:spPr>
          <a:xfrm>
            <a:off x="7687992" y="1165304"/>
            <a:ext cx="2710839" cy="169468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71" y="1195444"/>
            <a:ext cx="2845403" cy="16645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67" y="4807006"/>
            <a:ext cx="2685521" cy="16829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637" y="4807006"/>
            <a:ext cx="2730818" cy="16860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632" y="4803860"/>
            <a:ext cx="2868231" cy="16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0945" y="135082"/>
            <a:ext cx="11689773" cy="6722918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Rjavi medved je naša največja </a:t>
            </a: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zver in je zavarovana žival.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 algn="r">
              <a:buNone/>
            </a:pPr>
            <a:endParaRPr lang="sl-SI" sz="2400" dirty="0" smtClean="0"/>
          </a:p>
          <a:p>
            <a:pPr marL="0" indent="0" algn="r">
              <a:buNone/>
            </a:pPr>
            <a:r>
              <a:rPr lang="sl-SI" sz="2400" dirty="0" smtClean="0">
                <a:latin typeface="+mj-lt"/>
              </a:rPr>
              <a:t>Volka ogrožajo nezakonit lov ter gradnja</a:t>
            </a:r>
            <a:endParaRPr lang="sl-SI" sz="2400" dirty="0">
              <a:latin typeface="+mj-lt"/>
            </a:endParaRPr>
          </a:p>
          <a:p>
            <a:pPr marL="0" indent="0" algn="r">
              <a:buNone/>
            </a:pPr>
            <a:r>
              <a:rPr lang="sl-SI" sz="2400" dirty="0" smtClean="0">
                <a:latin typeface="+mj-lt"/>
              </a:rPr>
              <a:t>novih cest, železnic in naselij na območju, </a:t>
            </a:r>
          </a:p>
          <a:p>
            <a:pPr marL="0" indent="0" algn="r">
              <a:buNone/>
            </a:pPr>
            <a:r>
              <a:rPr lang="sl-SI" sz="2400" dirty="0" smtClean="0">
                <a:latin typeface="+mj-lt"/>
              </a:rPr>
              <a:t>kjer živi volk. Zato je zavarovan.</a:t>
            </a:r>
            <a:endParaRPr lang="sl-SI" sz="24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26" y="3309937"/>
            <a:ext cx="5232256" cy="31474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63" y="423100"/>
            <a:ext cx="5395480" cy="307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0088" cy="963803"/>
          </a:xfrm>
        </p:spPr>
        <p:txBody>
          <a:bodyPr>
            <a:normAutofit/>
          </a:bodyPr>
          <a:lstStyle/>
          <a:p>
            <a:r>
              <a:rPr lang="sl-SI" sz="2400" dirty="0" smtClean="0"/>
              <a:t>V zvezek prepiši miselna vzorca z naslovom </a:t>
            </a:r>
            <a:r>
              <a:rPr lang="sl-SI" sz="2400" b="1" dirty="0" smtClean="0"/>
              <a:t>Naravne sestavine pokrajine </a:t>
            </a:r>
            <a:r>
              <a:rPr lang="sl-SI" sz="2400" dirty="0" smtClean="0"/>
              <a:t>in </a:t>
            </a:r>
            <a:r>
              <a:rPr lang="sl-SI" sz="2400" b="1" dirty="0" smtClean="0"/>
              <a:t>Oblika površja</a:t>
            </a:r>
            <a:r>
              <a:rPr lang="sl-SI" sz="2400" dirty="0" smtClean="0"/>
              <a:t>.</a:t>
            </a:r>
            <a:endParaRPr lang="sl-SI" sz="2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611368" y="1267968"/>
            <a:ext cx="1929384" cy="80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smtClean="0">
                <a:latin typeface="+mj-lt"/>
              </a:rPr>
              <a:t>podnebje</a:t>
            </a:r>
            <a:endParaRPr lang="sl-SI" sz="2400" dirty="0">
              <a:latin typeface="+mj-lt"/>
            </a:endParaRP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2074164" y="1740281"/>
            <a:ext cx="1508760" cy="95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živalstvo</a:t>
            </a:r>
            <a:endParaRPr lang="sl-SI" sz="2400" dirty="0">
              <a:latin typeface="+mj-lt"/>
            </a:endParaRPr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1118616" y="3147502"/>
            <a:ext cx="1429512" cy="807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prst</a:t>
            </a:r>
            <a:endParaRPr lang="sl-SI" sz="2400" dirty="0">
              <a:latin typeface="+mj-lt"/>
            </a:endParaRPr>
          </a:p>
        </p:txBody>
      </p:sp>
      <p:sp>
        <p:nvSpPr>
          <p:cNvPr id="8" name="Označba mesta vsebine 2"/>
          <p:cNvSpPr txBox="1">
            <a:spLocks/>
          </p:cNvSpPr>
          <p:nvPr/>
        </p:nvSpPr>
        <p:spPr>
          <a:xfrm>
            <a:off x="5611368" y="5227447"/>
            <a:ext cx="1746504" cy="1287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kamnine</a:t>
            </a:r>
            <a:endParaRPr lang="sl-SI" sz="2400" dirty="0">
              <a:latin typeface="+mj-lt"/>
            </a:endParaRPr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2522220" y="4783899"/>
            <a:ext cx="1758696" cy="990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voda</a:t>
            </a:r>
            <a:endParaRPr lang="sl-SI" sz="2400" dirty="0">
              <a:latin typeface="+mj-lt"/>
            </a:endParaRPr>
          </a:p>
        </p:txBody>
      </p:sp>
      <p:sp>
        <p:nvSpPr>
          <p:cNvPr id="10" name="Označba mesta vsebine 2"/>
          <p:cNvSpPr txBox="1">
            <a:spLocks/>
          </p:cNvSpPr>
          <p:nvPr/>
        </p:nvSpPr>
        <p:spPr>
          <a:xfrm>
            <a:off x="8688324" y="4340352"/>
            <a:ext cx="1758696" cy="887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rastlinstvo</a:t>
            </a:r>
            <a:endParaRPr lang="sl-SI" sz="2400" dirty="0">
              <a:latin typeface="+mj-lt"/>
            </a:endParaRPr>
          </a:p>
        </p:txBody>
      </p:sp>
      <p:sp>
        <p:nvSpPr>
          <p:cNvPr id="11" name="Označba mesta vsebine 2"/>
          <p:cNvSpPr txBox="1">
            <a:spLocks/>
          </p:cNvSpPr>
          <p:nvPr/>
        </p:nvSpPr>
        <p:spPr>
          <a:xfrm>
            <a:off x="9220200" y="2197481"/>
            <a:ext cx="2228088" cy="1191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relief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(oblika površja)</a:t>
            </a:r>
            <a:endParaRPr lang="sl-SI" sz="2400" dirty="0">
              <a:latin typeface="+mj-lt"/>
            </a:endParaRP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5111496" y="2598863"/>
            <a:ext cx="2063496" cy="190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dirty="0" smtClean="0">
                <a:solidFill>
                  <a:srgbClr val="FF0000"/>
                </a:solidFill>
              </a:rPr>
              <a:t>Naravne sestavine pokrajine</a:t>
            </a:r>
            <a:endParaRPr lang="sl-SI" dirty="0">
              <a:solidFill>
                <a:srgbClr val="FF0000"/>
              </a:solidFill>
            </a:endParaRPr>
          </a:p>
        </p:txBody>
      </p:sp>
      <p:cxnSp>
        <p:nvCxnSpPr>
          <p:cNvPr id="14" name="Raven puščični povezovalnik 13"/>
          <p:cNvCxnSpPr>
            <a:stCxn id="12" idx="0"/>
          </p:cNvCxnSpPr>
          <p:nvPr/>
        </p:nvCxnSpPr>
        <p:spPr>
          <a:xfrm flipV="1">
            <a:off x="6143244" y="1740282"/>
            <a:ext cx="0" cy="858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V="1">
            <a:off x="7022592" y="2474976"/>
            <a:ext cx="2197608" cy="495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ven puščični povezovalnik 17"/>
          <p:cNvCxnSpPr/>
          <p:nvPr/>
        </p:nvCxnSpPr>
        <p:spPr>
          <a:xfrm>
            <a:off x="7046976" y="3816096"/>
            <a:ext cx="1475232" cy="687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aven puščični povezovalnik 19"/>
          <p:cNvCxnSpPr/>
          <p:nvPr/>
        </p:nvCxnSpPr>
        <p:spPr>
          <a:xfrm flipH="1">
            <a:off x="6242304" y="4047744"/>
            <a:ext cx="24384" cy="986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aven puščični povezovalnik 21"/>
          <p:cNvCxnSpPr>
            <a:endCxn id="9" idx="0"/>
          </p:cNvCxnSpPr>
          <p:nvPr/>
        </p:nvCxnSpPr>
        <p:spPr>
          <a:xfrm flipH="1">
            <a:off x="3401568" y="3816096"/>
            <a:ext cx="1709928" cy="967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 flipH="1" flipV="1">
            <a:off x="3582924" y="2053018"/>
            <a:ext cx="1641348" cy="639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en puščični povezovalnik 25"/>
          <p:cNvCxnSpPr/>
          <p:nvPr/>
        </p:nvCxnSpPr>
        <p:spPr>
          <a:xfrm flipH="1">
            <a:off x="2249424" y="3147502"/>
            <a:ext cx="2773680" cy="13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3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1648" y="377952"/>
            <a:ext cx="11777472" cy="548640"/>
          </a:xfrm>
        </p:spPr>
        <p:txBody>
          <a:bodyPr/>
          <a:lstStyle/>
          <a:p>
            <a:pPr marL="0" indent="0" algn="ctr">
              <a:buNone/>
            </a:pPr>
            <a:r>
              <a:rPr lang="sl-SI" dirty="0" smtClean="0">
                <a:solidFill>
                  <a:srgbClr val="FF0000"/>
                </a:solidFill>
              </a:rPr>
              <a:t>Oblika površja (RELIEF)</a:t>
            </a:r>
          </a:p>
          <a:p>
            <a:pPr marL="0" indent="0" algn="ctr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231648" y="1298448"/>
            <a:ext cx="2200656" cy="461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b="1" dirty="0">
                <a:latin typeface="+mj-lt"/>
              </a:rPr>
              <a:t>G</a:t>
            </a:r>
            <a:r>
              <a:rPr lang="sl-SI" b="1" dirty="0" smtClean="0">
                <a:latin typeface="+mj-lt"/>
              </a:rPr>
              <a:t>orovje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+mj-lt"/>
              </a:rPr>
              <a:t>Skupina gor, ki jo sestavljajo številni vrhovi, med njimi so globoke ravnine, ki so jih vrezale reke.</a:t>
            </a:r>
            <a:endParaRPr lang="sl-SI" sz="2000" dirty="0">
              <a:latin typeface="+mj-lt"/>
            </a:endParaRPr>
          </a:p>
        </p:txBody>
      </p:sp>
      <p:sp>
        <p:nvSpPr>
          <p:cNvPr id="6" name="Označba mesta vsebine 2"/>
          <p:cNvSpPr txBox="1">
            <a:spLocks/>
          </p:cNvSpPr>
          <p:nvPr/>
        </p:nvSpPr>
        <p:spPr>
          <a:xfrm>
            <a:off x="2535936" y="1292352"/>
            <a:ext cx="2200656" cy="461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b="1" dirty="0">
                <a:latin typeface="+mj-lt"/>
              </a:rPr>
              <a:t>N</a:t>
            </a:r>
            <a:r>
              <a:rPr lang="sl-SI" sz="2400" b="1" dirty="0" smtClean="0">
                <a:latin typeface="+mj-lt"/>
              </a:rPr>
              <a:t>ižina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 smtClean="0">
                <a:latin typeface="+mj-lt"/>
              </a:rPr>
              <a:t>Raven svet na nizki nadmorski višini.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400" dirty="0"/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7330440" y="1292352"/>
            <a:ext cx="2200656" cy="461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b="1" dirty="0" smtClean="0">
                <a:latin typeface="+mj-lt"/>
              </a:rPr>
              <a:t>Kotlina</a:t>
            </a:r>
          </a:p>
          <a:p>
            <a:pPr marL="0" indent="0">
              <a:buNone/>
            </a:pPr>
            <a:r>
              <a:rPr lang="sl-SI" sz="2000" dirty="0" smtClean="0">
                <a:latin typeface="+mj-lt"/>
              </a:rPr>
              <a:t>Raven svet, ki je z vseh strani obdana z vzpetinami.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/>
          </a:p>
        </p:txBody>
      </p:sp>
      <p:sp>
        <p:nvSpPr>
          <p:cNvPr id="8" name="Označba mesta vsebine 2"/>
          <p:cNvSpPr txBox="1">
            <a:spLocks/>
          </p:cNvSpPr>
          <p:nvPr/>
        </p:nvSpPr>
        <p:spPr>
          <a:xfrm>
            <a:off x="9637776" y="1292352"/>
            <a:ext cx="2200656" cy="461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b="1" dirty="0" smtClean="0">
                <a:latin typeface="+mj-lt"/>
              </a:rPr>
              <a:t>Dolina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+mj-lt"/>
              </a:rPr>
              <a:t>Raven svet, ki vsaj na eni strani ni obdan z vzpetinami.</a:t>
            </a:r>
            <a:endParaRPr lang="sl-SI" sz="2000" dirty="0">
              <a:latin typeface="+mj-lt"/>
            </a:endParaRPr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5023104" y="1292352"/>
            <a:ext cx="2200656" cy="4614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b="1" dirty="0">
                <a:latin typeface="+mj-lt"/>
              </a:rPr>
              <a:t>H</a:t>
            </a:r>
            <a:r>
              <a:rPr lang="sl-SI" b="1" dirty="0" smtClean="0">
                <a:latin typeface="+mj-lt"/>
              </a:rPr>
              <a:t>ribovje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000" dirty="0" smtClean="0">
                <a:latin typeface="+mj-lt"/>
              </a:rPr>
              <a:t>Vzpetine, ki so višje od gričevja in nižje od gorovja.</a:t>
            </a:r>
            <a:endParaRPr lang="sl-SI" sz="2000" dirty="0">
              <a:latin typeface="+mj-lt"/>
            </a:endParaRPr>
          </a:p>
        </p:txBody>
      </p:sp>
      <p:cxnSp>
        <p:nvCxnSpPr>
          <p:cNvPr id="11" name="Raven puščični povezovalnik 10"/>
          <p:cNvCxnSpPr/>
          <p:nvPr/>
        </p:nvCxnSpPr>
        <p:spPr>
          <a:xfrm flipH="1">
            <a:off x="2133600" y="743712"/>
            <a:ext cx="2206752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H="1">
            <a:off x="4157472" y="835152"/>
            <a:ext cx="682752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>
            <a:off x="6242304" y="880872"/>
            <a:ext cx="0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en puščični povezovalnik 16"/>
          <p:cNvCxnSpPr/>
          <p:nvPr/>
        </p:nvCxnSpPr>
        <p:spPr>
          <a:xfrm>
            <a:off x="7644384" y="835152"/>
            <a:ext cx="487680" cy="323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>
            <a:endCxn id="8" idx="0"/>
          </p:cNvCxnSpPr>
          <p:nvPr/>
        </p:nvCxnSpPr>
        <p:spPr>
          <a:xfrm>
            <a:off x="7930896" y="743712"/>
            <a:ext cx="2807208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značba mesta vsebine 2"/>
          <p:cNvSpPr txBox="1">
            <a:spLocks/>
          </p:cNvSpPr>
          <p:nvPr/>
        </p:nvSpPr>
        <p:spPr>
          <a:xfrm>
            <a:off x="432816" y="5871944"/>
            <a:ext cx="10549128" cy="61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+mj-lt"/>
              </a:rPr>
              <a:t>Naloga: reši naloge v DZ na strani 47 (1. naloga) in 47, 48 (2. naloga).</a:t>
            </a:r>
            <a:endParaRPr lang="sl-SI" dirty="0">
              <a:latin typeface="+mj-lt"/>
            </a:endParaRPr>
          </a:p>
        </p:txBody>
      </p:sp>
      <p:sp>
        <p:nvSpPr>
          <p:cNvPr id="21" name="Pravokotnik 20"/>
          <p:cNvSpPr/>
          <p:nvPr/>
        </p:nvSpPr>
        <p:spPr>
          <a:xfrm>
            <a:off x="231648" y="3827611"/>
            <a:ext cx="11411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+mj-lt"/>
              </a:rPr>
              <a:t>Slovenija je majhna, a izjemno raznolika država. Na njenem ozemlju najdemo številne posebne in redke pojave, kot so kraške jame, naravni mostovi, morska obala, različne rastline in živali. </a:t>
            </a:r>
          </a:p>
          <a:p>
            <a:endParaRPr lang="sl-SI" sz="2000" dirty="0">
              <a:latin typeface="+mj-lt"/>
            </a:endParaRPr>
          </a:p>
          <a:p>
            <a:r>
              <a:rPr lang="sl-SI" sz="2000" dirty="0">
                <a:latin typeface="+mj-lt"/>
              </a:rPr>
              <a:t>Nekatere rastline in živali so le v Sloveniji. Posebne in redke pojave imenujemo </a:t>
            </a:r>
            <a:r>
              <a:rPr lang="sl-SI" sz="2000" b="1" dirty="0">
                <a:latin typeface="+mj-lt"/>
              </a:rPr>
              <a:t>naravna dediščina</a:t>
            </a:r>
            <a:r>
              <a:rPr lang="sl-SI" sz="2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517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621792"/>
            <a:ext cx="11024616" cy="6352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>
                <a:latin typeface="+mj-lt"/>
              </a:rPr>
              <a:t>Domača</a:t>
            </a:r>
            <a:r>
              <a:rPr lang="sl-SI" dirty="0">
                <a:latin typeface="+mj-lt"/>
              </a:rPr>
              <a:t> </a:t>
            </a:r>
            <a:r>
              <a:rPr lang="sl-SI" b="1" dirty="0">
                <a:latin typeface="+mj-lt"/>
              </a:rPr>
              <a:t>pokrajina</a:t>
            </a:r>
            <a:r>
              <a:rPr lang="sl-SI" dirty="0">
                <a:latin typeface="+mj-lt"/>
              </a:rPr>
              <a:t> je pokrajina v okolici tvojega doma. To ni samo naselje, v katerem živiš, ampak spadajo vanjo tudi naselja, kamor hodiš v šolo, trgovino, knjižnico, zdravstveni dom, na treninge</a:t>
            </a:r>
            <a:r>
              <a:rPr lang="sl-SI" dirty="0" smtClean="0">
                <a:latin typeface="+mj-lt"/>
              </a:rPr>
              <a:t>..</a:t>
            </a:r>
          </a:p>
          <a:p>
            <a:endParaRPr lang="sl-SI" dirty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>
              <a:buNone/>
            </a:pPr>
            <a:r>
              <a:rPr lang="sl-SI" dirty="0" smtClean="0">
                <a:latin typeface="+mj-lt"/>
              </a:rPr>
              <a:t>                                                                        Štajerska</a:t>
            </a:r>
          </a:p>
          <a:p>
            <a:pPr marL="0" indent="0">
              <a:buNone/>
            </a:pPr>
            <a:r>
              <a:rPr lang="sl-SI" dirty="0">
                <a:latin typeface="+mj-lt"/>
              </a:rPr>
              <a:t> </a:t>
            </a:r>
            <a:r>
              <a:rPr lang="sl-SI" dirty="0" smtClean="0">
                <a:latin typeface="+mj-lt"/>
              </a:rPr>
              <a:t>                                                                                         Kungota</a:t>
            </a:r>
            <a:endParaRPr lang="sl-SI" dirty="0">
              <a:latin typeface="+mj-lt"/>
            </a:endParaRPr>
          </a:p>
          <a:p>
            <a:pPr marL="0" indent="0">
              <a:buNone/>
            </a:pPr>
            <a:endParaRPr lang="sl-SI" dirty="0" smtClean="0">
              <a:latin typeface="+mj-lt"/>
            </a:endParaRP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>
              <a:buNone/>
            </a:pPr>
            <a:endParaRPr lang="sl-SI" dirty="0" smtClean="0">
              <a:latin typeface="+mj-lt"/>
            </a:endParaRPr>
          </a:p>
          <a:p>
            <a:pPr marL="0" indent="0">
              <a:buNone/>
            </a:pPr>
            <a:r>
              <a:rPr lang="sl-SI" dirty="0" smtClean="0">
                <a:latin typeface="+mj-lt"/>
              </a:rPr>
              <a:t>Domačo pokrajino sestavljajo naravni pojavi in </a:t>
            </a:r>
          </a:p>
          <a:p>
            <a:pPr marL="0" indent="0">
              <a:buNone/>
            </a:pPr>
            <a:r>
              <a:rPr lang="sl-SI" dirty="0">
                <a:latin typeface="+mj-lt"/>
              </a:rPr>
              <a:t>p</a:t>
            </a:r>
            <a:r>
              <a:rPr lang="sl-SI" dirty="0" smtClean="0">
                <a:latin typeface="+mj-lt"/>
              </a:rPr>
              <a:t>ojavi, povezani s človekom.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92" y="2352866"/>
            <a:ext cx="4014216" cy="2740332"/>
          </a:xfrm>
          <a:prstGeom prst="rect">
            <a:avLst/>
          </a:prstGeom>
        </p:spPr>
      </p:pic>
      <p:cxnSp>
        <p:nvCxnSpPr>
          <p:cNvPr id="10" name="Raven puščični povezovalnik 9"/>
          <p:cNvCxnSpPr/>
          <p:nvPr/>
        </p:nvCxnSpPr>
        <p:spPr>
          <a:xfrm>
            <a:off x="4523232" y="3060192"/>
            <a:ext cx="2130679" cy="85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Občina Kungota - Wikipedija, prosta enciklopedi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247" y="4142089"/>
            <a:ext cx="2957440" cy="19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Raven puščični povezovalnik 15"/>
          <p:cNvCxnSpPr/>
          <p:nvPr/>
        </p:nvCxnSpPr>
        <p:spPr>
          <a:xfrm flipH="1" flipV="1">
            <a:off x="9046464" y="3852672"/>
            <a:ext cx="1562604" cy="633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4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5487" y="158496"/>
            <a:ext cx="11448287" cy="731519"/>
          </a:xfrm>
        </p:spPr>
        <p:txBody>
          <a:bodyPr>
            <a:normAutofit/>
          </a:bodyPr>
          <a:lstStyle/>
          <a:p>
            <a:r>
              <a:rPr lang="sl-SI" dirty="0" smtClean="0"/>
              <a:t>Naravne sestavine pokrajine – naravni pojavi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20" b="-941"/>
          <a:stretch/>
        </p:blipFill>
        <p:spPr>
          <a:xfrm>
            <a:off x="2522929" y="1552383"/>
            <a:ext cx="6648714" cy="5248656"/>
          </a:xfrm>
          <a:prstGeom prst="rect">
            <a:avLst/>
          </a:prstGeom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9312452" y="1507808"/>
            <a:ext cx="2611323" cy="1379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9" name="Označba mesta vsebine 2"/>
          <p:cNvSpPr txBox="1">
            <a:spLocks/>
          </p:cNvSpPr>
          <p:nvPr/>
        </p:nvSpPr>
        <p:spPr>
          <a:xfrm>
            <a:off x="0" y="975360"/>
            <a:ext cx="12192000" cy="582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+mj-lt"/>
              </a:rPr>
              <a:t>                                                                1. </a:t>
            </a:r>
            <a:r>
              <a:rPr lang="sl-SI" b="1" dirty="0" smtClean="0">
                <a:latin typeface="+mj-lt"/>
              </a:rPr>
              <a:t>podnebje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+mj-lt"/>
              </a:rPr>
              <a:t>     7. </a:t>
            </a:r>
            <a:r>
              <a:rPr lang="sl-SI" b="1" dirty="0" smtClean="0">
                <a:latin typeface="+mj-lt"/>
              </a:rPr>
              <a:t>živalstvo</a:t>
            </a:r>
            <a:r>
              <a:rPr lang="sl-SI" dirty="0" smtClean="0">
                <a:latin typeface="+mj-lt"/>
              </a:rPr>
              <a:t>                                                                                                          2. </a:t>
            </a:r>
            <a:r>
              <a:rPr lang="sl-SI" b="1" dirty="0" smtClean="0">
                <a:latin typeface="+mj-lt"/>
              </a:rPr>
              <a:t>relief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+mj-lt"/>
              </a:rPr>
              <a:t>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+mj-lt"/>
              </a:rPr>
              <a:t>      6. </a:t>
            </a:r>
            <a:r>
              <a:rPr lang="sl-SI" b="1" dirty="0" smtClean="0">
                <a:latin typeface="+mj-lt"/>
              </a:rPr>
              <a:t>prst</a:t>
            </a:r>
            <a:r>
              <a:rPr lang="sl-SI" dirty="0" smtClean="0">
                <a:latin typeface="+mj-lt"/>
              </a:rPr>
              <a:t>                                                                                                           3. </a:t>
            </a:r>
            <a:r>
              <a:rPr lang="sl-SI" b="1" dirty="0" smtClean="0">
                <a:latin typeface="+mj-lt"/>
              </a:rPr>
              <a:t>rastlinstvo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>
                <a:latin typeface="+mj-lt"/>
              </a:rPr>
              <a:t>      5. </a:t>
            </a:r>
            <a:r>
              <a:rPr lang="sl-SI" b="1" dirty="0" smtClean="0">
                <a:latin typeface="+mj-lt"/>
              </a:rPr>
              <a:t>voda</a:t>
            </a:r>
            <a:r>
              <a:rPr lang="sl-SI" dirty="0" smtClean="0">
                <a:latin typeface="+mj-lt"/>
              </a:rPr>
              <a:t>                                                                                                            4. </a:t>
            </a:r>
            <a:r>
              <a:rPr lang="sl-SI" b="1" dirty="0" smtClean="0">
                <a:latin typeface="+mj-lt"/>
              </a:rPr>
              <a:t>kamnine</a:t>
            </a:r>
            <a:endParaRPr lang="sl-SI" b="1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b="1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b="1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1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524255" y="-55880"/>
            <a:ext cx="2731009" cy="6364224"/>
          </a:xfrm>
        </p:spPr>
        <p:txBody>
          <a:bodyPr>
            <a:normAutofit/>
          </a:bodyPr>
          <a:lstStyle/>
          <a:p>
            <a:r>
              <a:rPr lang="sl-SI" dirty="0" smtClean="0"/>
              <a:t>Naravne sestavine pokrajine – </a:t>
            </a:r>
            <a:r>
              <a:rPr lang="sl-SI" b="1" dirty="0" smtClean="0"/>
              <a:t>podnebje</a:t>
            </a:r>
            <a:br>
              <a:rPr lang="sl-SI" b="1" dirty="0" smtClean="0"/>
            </a:br>
            <a:r>
              <a:rPr lang="sl-SI" b="1" dirty="0"/>
              <a:t/>
            </a:r>
            <a:br>
              <a:rPr lang="sl-SI" b="1" dirty="0"/>
            </a:br>
            <a:r>
              <a:rPr lang="sl-SI" sz="2400" dirty="0" smtClean="0"/>
              <a:t>Podnebje nam pove, kako poteka vreme v pokrajini.</a:t>
            </a:r>
            <a:endParaRPr lang="sl-SI" sz="24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599" y="0"/>
            <a:ext cx="8729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04797" y="280415"/>
            <a:ext cx="2393267" cy="4509793"/>
          </a:xfrm>
        </p:spPr>
        <p:txBody>
          <a:bodyPr>
            <a:normAutofit/>
          </a:bodyPr>
          <a:lstStyle/>
          <a:p>
            <a:r>
              <a:rPr lang="sl-SI" dirty="0" smtClean="0"/>
              <a:t>Naravne sestavine pokrajine – </a:t>
            </a:r>
            <a:r>
              <a:rPr lang="sl-SI" b="1" dirty="0" smtClean="0"/>
              <a:t>relief</a:t>
            </a:r>
            <a:br>
              <a:rPr lang="sl-SI" b="1" dirty="0" smtClean="0"/>
            </a:br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sz="2800" b="1" dirty="0" err="1" smtClean="0"/>
              <a:t>Relief</a:t>
            </a:r>
            <a:r>
              <a:rPr lang="sl-SI" sz="2800" b="1" dirty="0" smtClean="0"/>
              <a:t> je oblikovanost površja.</a:t>
            </a:r>
            <a:endParaRPr lang="sl-SI" sz="28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210" y="0"/>
            <a:ext cx="9140215" cy="6858000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198745" y="3944112"/>
            <a:ext cx="2599319" cy="231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404797" y="4943856"/>
            <a:ext cx="2437776" cy="1914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/>
              <a:t>Na naslednjih straneh boš podrobneje spoznal/a relief.</a:t>
            </a:r>
          </a:p>
          <a:p>
            <a:endParaRPr lang="sl-SI" sz="2400" dirty="0" smtClean="0"/>
          </a:p>
        </p:txBody>
      </p:sp>
    </p:spTree>
    <p:extLst>
      <p:ext uri="{BB962C8B-B14F-4D97-AF65-F5344CB8AC3E}">
        <p14:creationId xmlns:p14="http://schemas.microsoft.com/office/powerpoint/2010/main" val="44392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0248" y="710057"/>
            <a:ext cx="6537960" cy="5032375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 smtClean="0">
                <a:latin typeface="+mj-lt"/>
              </a:rPr>
              <a:t>Reliefne oblike se razlikujejo po </a:t>
            </a:r>
            <a:r>
              <a:rPr lang="sl-SI" sz="2400" b="1" dirty="0" smtClean="0">
                <a:latin typeface="+mj-lt"/>
              </a:rPr>
              <a:t>nadmorski višini </a:t>
            </a:r>
            <a:r>
              <a:rPr lang="sl-SI" sz="2400" dirty="0" smtClean="0">
                <a:latin typeface="+mj-lt"/>
              </a:rPr>
              <a:t>in </a:t>
            </a:r>
            <a:r>
              <a:rPr lang="sl-SI" sz="2400" b="1" dirty="0" smtClean="0">
                <a:latin typeface="+mj-lt"/>
              </a:rPr>
              <a:t>izoblikovanosti</a:t>
            </a:r>
            <a:r>
              <a:rPr lang="sl-SI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sl-SI" dirty="0">
              <a:latin typeface="+mj-lt"/>
            </a:endParaRPr>
          </a:p>
          <a:p>
            <a:pPr marL="0" indent="0">
              <a:buNone/>
            </a:pPr>
            <a:r>
              <a:rPr lang="sl-SI" b="1" dirty="0" smtClean="0">
                <a:latin typeface="+mj-lt"/>
              </a:rPr>
              <a:t>Kaj je nadmorska višina</a:t>
            </a:r>
            <a:r>
              <a:rPr lang="sl-SI" dirty="0" smtClean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Nadmorska višina je navpična oddaljenost neke točke na Zemljinem površju od gladine morja.</a:t>
            </a:r>
          </a:p>
          <a:p>
            <a:pPr marL="0" indent="0">
              <a:buNone/>
            </a:pPr>
            <a:endParaRPr lang="sl-SI" sz="2400" dirty="0" smtClean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Na zemljevidu nadmorsko višino določenega kraja, gore ali hriba povedo številke ob zapisu števila.</a:t>
            </a:r>
          </a:p>
          <a:p>
            <a:pPr marL="0" indent="0">
              <a:buNone/>
            </a:pPr>
            <a:endParaRPr lang="sl-SI" dirty="0" smtClean="0">
              <a:latin typeface="+mj-lt"/>
            </a:endParaRPr>
          </a:p>
          <a:p>
            <a:pPr marL="0" indent="0">
              <a:buNone/>
            </a:pPr>
            <a:r>
              <a:rPr lang="sl-SI" sz="2400" dirty="0" smtClean="0">
                <a:latin typeface="+mj-lt"/>
              </a:rPr>
              <a:t>Pa si oglej še </a:t>
            </a:r>
            <a:r>
              <a:rPr lang="sl-SI" sz="2400" b="1" dirty="0" smtClean="0">
                <a:latin typeface="+mj-lt"/>
              </a:rPr>
              <a:t>reliefne oblike</a:t>
            </a:r>
            <a:r>
              <a:rPr lang="sl-SI" sz="2400" dirty="0" smtClean="0">
                <a:latin typeface="+mj-lt"/>
              </a:rPr>
              <a:t>.</a:t>
            </a:r>
            <a:endParaRPr lang="sl-SI" sz="24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208" y="336994"/>
            <a:ext cx="50863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9016" y="232273"/>
            <a:ext cx="10683240" cy="744347"/>
          </a:xfrm>
        </p:spPr>
        <p:txBody>
          <a:bodyPr/>
          <a:lstStyle/>
          <a:p>
            <a:r>
              <a:rPr lang="sl-SI" b="1" dirty="0" smtClean="0"/>
              <a:t>Relief</a:t>
            </a:r>
            <a:r>
              <a:rPr lang="sl-SI" dirty="0" smtClean="0"/>
              <a:t> – različne oblike površja</a:t>
            </a:r>
            <a:endParaRPr lang="sl-SI" dirty="0"/>
          </a:p>
        </p:txBody>
      </p:sp>
      <p:pic>
        <p:nvPicPr>
          <p:cNvPr id="9" name="Slika 8"/>
          <p:cNvPicPr/>
          <p:nvPr/>
        </p:nvPicPr>
        <p:blipFill rotWithShape="1">
          <a:blip r:embed="rId2"/>
          <a:srcRect t="14670" r="2384"/>
          <a:stretch/>
        </p:blipFill>
        <p:spPr>
          <a:xfrm>
            <a:off x="8993853" y="232273"/>
            <a:ext cx="2934787" cy="225263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9472"/>
            <a:ext cx="3141917" cy="264582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/>
          <a:srcRect l="1421" t="23145" r="14915" b="2312"/>
          <a:stretch/>
        </p:blipFill>
        <p:spPr>
          <a:xfrm>
            <a:off x="8652113" y="2913349"/>
            <a:ext cx="2868168" cy="160877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5"/>
          <a:srcRect l="972" t="-1" r="3027" b="830"/>
          <a:stretch/>
        </p:blipFill>
        <p:spPr>
          <a:xfrm>
            <a:off x="305033" y="4056633"/>
            <a:ext cx="2816352" cy="237549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6"/>
          <a:srcRect t="18442" r="3269"/>
          <a:stretch/>
        </p:blipFill>
        <p:spPr>
          <a:xfrm>
            <a:off x="8993853" y="4724404"/>
            <a:ext cx="2831783" cy="195990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7"/>
          <a:srcRect t="29015" r="2710"/>
          <a:stretch/>
        </p:blipFill>
        <p:spPr>
          <a:xfrm>
            <a:off x="4306510" y="4964403"/>
            <a:ext cx="3088251" cy="1848723"/>
          </a:xfrm>
          <a:prstGeom prst="rect">
            <a:avLst/>
          </a:prstGeom>
        </p:spPr>
      </p:pic>
      <p:pic>
        <p:nvPicPr>
          <p:cNvPr id="37" name="Slika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5409" y="1311272"/>
            <a:ext cx="4703212" cy="3412540"/>
          </a:xfrm>
          <a:prstGeom prst="rect">
            <a:avLst/>
          </a:prstGeom>
        </p:spPr>
      </p:pic>
      <p:cxnSp>
        <p:nvCxnSpPr>
          <p:cNvPr id="46" name="Raven puščični povezovalnik 45"/>
          <p:cNvCxnSpPr/>
          <p:nvPr/>
        </p:nvCxnSpPr>
        <p:spPr>
          <a:xfrm flipV="1">
            <a:off x="5705856" y="1109472"/>
            <a:ext cx="2946257" cy="47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Raven puščični povezovalnik 47"/>
          <p:cNvCxnSpPr/>
          <p:nvPr/>
        </p:nvCxnSpPr>
        <p:spPr>
          <a:xfrm flipH="1">
            <a:off x="3316224" y="2484904"/>
            <a:ext cx="1341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Raven puščični povezovalnik 49"/>
          <p:cNvCxnSpPr/>
          <p:nvPr/>
        </p:nvCxnSpPr>
        <p:spPr>
          <a:xfrm>
            <a:off x="6473952" y="2584704"/>
            <a:ext cx="2011680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Raven puščični povezovalnik 51"/>
          <p:cNvCxnSpPr/>
          <p:nvPr/>
        </p:nvCxnSpPr>
        <p:spPr>
          <a:xfrm flipH="1">
            <a:off x="3316224" y="3474720"/>
            <a:ext cx="2572512" cy="1047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Raven puščični povezovalnik 53"/>
          <p:cNvCxnSpPr/>
          <p:nvPr/>
        </p:nvCxnSpPr>
        <p:spPr>
          <a:xfrm>
            <a:off x="7083552" y="3377184"/>
            <a:ext cx="1755648" cy="1587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Raven puščični povezovalnik 55"/>
          <p:cNvCxnSpPr/>
          <p:nvPr/>
        </p:nvCxnSpPr>
        <p:spPr>
          <a:xfrm flipH="1">
            <a:off x="5888736" y="4056633"/>
            <a:ext cx="585216" cy="771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8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1728" y="365126"/>
            <a:ext cx="2797232" cy="6364858"/>
          </a:xfrm>
        </p:spPr>
        <p:txBody>
          <a:bodyPr>
            <a:normAutofit/>
          </a:bodyPr>
          <a:lstStyle/>
          <a:p>
            <a:r>
              <a:rPr lang="sl-SI" dirty="0" smtClean="0"/>
              <a:t>Naravne sestavine pokrajine – </a:t>
            </a:r>
            <a:r>
              <a:rPr lang="sl-SI" b="1" dirty="0" smtClean="0"/>
              <a:t>rastlinstvo</a:t>
            </a:r>
            <a:br>
              <a:rPr lang="sl-SI" b="1" dirty="0" smtClean="0"/>
            </a:br>
            <a:r>
              <a:rPr lang="sl-SI" b="1" dirty="0"/>
              <a:t/>
            </a:r>
            <a:br>
              <a:rPr lang="sl-SI" b="1" dirty="0"/>
            </a:br>
            <a:r>
              <a:rPr lang="sl-SI" sz="2400" dirty="0" smtClean="0"/>
              <a:t>Rastlinstvo predstavljajo gozdovi, travniki..</a:t>
            </a:r>
            <a:endParaRPr lang="sl-SI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75" y="0"/>
            <a:ext cx="8717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620</Words>
  <Application>Microsoft Office PowerPoint</Application>
  <PresentationFormat>Širokozaslonsko</PresentationFormat>
  <Paragraphs>146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Officeova tema</vt:lpstr>
      <vt:lpstr>NARAVNE SESTAVINE POKRAJINE</vt:lpstr>
      <vt:lpstr>PowerPointova predstavitev</vt:lpstr>
      <vt:lpstr>PowerPointova predstavitev</vt:lpstr>
      <vt:lpstr>Naravne sestavine pokrajine – naravni pojavi</vt:lpstr>
      <vt:lpstr>Naravne sestavine pokrajine – podnebje  Podnebje nam pove, kako poteka vreme v pokrajini.</vt:lpstr>
      <vt:lpstr>Naravne sestavine pokrajine – relief  Relief je oblikovanost površja.</vt:lpstr>
      <vt:lpstr>PowerPointova predstavitev</vt:lpstr>
      <vt:lpstr>Relief – različne oblike površja</vt:lpstr>
      <vt:lpstr>Naravne sestavine pokrajine – rastlinstvo  Rastlinstvo predstavljajo gozdovi, travniki..</vt:lpstr>
      <vt:lpstr>    Naravne sestavine pokrajine – kamnine    Tla so zgrajena iz kamnin, ki so lahko zelo različne. Uporabljamo jih pri gradnji in za tlakovanje poti.     </vt:lpstr>
      <vt:lpstr>Naravne sestavine pokrajine – voda  Vode so površinske: jezera, reke, morja in podzemne: podtalnica, podzemne reke..</vt:lpstr>
      <vt:lpstr>Naravne sestavine pokrajine – prst   Prst prekriva kamnine. Debelina prsti je odvisna tudi od tega, kako strmo je površje. Od kakovosti prsti so odvisne rastline.  </vt:lpstr>
      <vt:lpstr>  Naravne sestavine pokrajine – živalstvo    Živali imajo v pokrajini svoj življenjski prostor.     </vt:lpstr>
      <vt:lpstr>Del pokrajine smo tudi mi</vt:lpstr>
      <vt:lpstr>PowerPointova predstavitev</vt:lpstr>
      <vt:lpstr>Naravna dediščina</vt:lpstr>
      <vt:lpstr>PowerPointova predstavitev</vt:lpstr>
      <vt:lpstr>PowerPointova predstavitev</vt:lpstr>
      <vt:lpstr>PowerPointova predstavitev</vt:lpstr>
      <vt:lpstr>PowerPointova predstavitev</vt:lpstr>
      <vt:lpstr>V zvezek prepiši miselna vzorca z naslovom Naravne sestavine pokrajine in Oblika površja.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NARAVNE SESTAVINE POKRAJINE</dc:title>
  <dc:creator>Horvat</dc:creator>
  <cp:lastModifiedBy>Horvat</cp:lastModifiedBy>
  <cp:revision>36</cp:revision>
  <dcterms:created xsi:type="dcterms:W3CDTF">2020-05-08T19:48:31Z</dcterms:created>
  <dcterms:modified xsi:type="dcterms:W3CDTF">2020-05-10T11:39:20Z</dcterms:modified>
</cp:coreProperties>
</file>