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73" r:id="rId4"/>
    <p:sldId id="274" r:id="rId5"/>
    <p:sldId id="279" r:id="rId6"/>
    <p:sldId id="275" r:id="rId7"/>
    <p:sldId id="280" r:id="rId8"/>
    <p:sldId id="276" r:id="rId9"/>
    <p:sldId id="277" r:id="rId10"/>
    <p:sldId id="278" r:id="rId1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gdan" initials="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5394-F1F1-4EAE-8E54-2BAA0C8E12B1}" type="datetimeFigureOut">
              <a:rPr lang="sl-SI" smtClean="0"/>
              <a:pPr/>
              <a:t>4.5.2020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91EE-1DF0-410E-B7A6-3AB8A3F11B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145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5394-F1F1-4EAE-8E54-2BAA0C8E12B1}" type="datetimeFigureOut">
              <a:rPr lang="sl-SI" smtClean="0"/>
              <a:pPr/>
              <a:t>4.5.2020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91EE-1DF0-410E-B7A6-3AB8A3F11B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4448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5394-F1F1-4EAE-8E54-2BAA0C8E12B1}" type="datetimeFigureOut">
              <a:rPr lang="sl-SI" smtClean="0"/>
              <a:pPr/>
              <a:t>4.5.2020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91EE-1DF0-410E-B7A6-3AB8A3F11B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011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5394-F1F1-4EAE-8E54-2BAA0C8E12B1}" type="datetimeFigureOut">
              <a:rPr lang="sl-SI" smtClean="0"/>
              <a:pPr/>
              <a:t>4.5.2020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91EE-1DF0-410E-B7A6-3AB8A3F11B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26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5394-F1F1-4EAE-8E54-2BAA0C8E12B1}" type="datetimeFigureOut">
              <a:rPr lang="sl-SI" smtClean="0"/>
              <a:pPr/>
              <a:t>4.5.2020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91EE-1DF0-410E-B7A6-3AB8A3F11B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0705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5394-F1F1-4EAE-8E54-2BAA0C8E12B1}" type="datetimeFigureOut">
              <a:rPr lang="sl-SI" smtClean="0"/>
              <a:pPr/>
              <a:t>4.5.2020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91EE-1DF0-410E-B7A6-3AB8A3F11B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003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5394-F1F1-4EAE-8E54-2BAA0C8E12B1}" type="datetimeFigureOut">
              <a:rPr lang="sl-SI" smtClean="0"/>
              <a:pPr/>
              <a:t>4.5.2020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91EE-1DF0-410E-B7A6-3AB8A3F11B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181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5394-F1F1-4EAE-8E54-2BAA0C8E12B1}" type="datetimeFigureOut">
              <a:rPr lang="sl-SI" smtClean="0"/>
              <a:pPr/>
              <a:t>4.5.2020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91EE-1DF0-410E-B7A6-3AB8A3F11B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429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5394-F1F1-4EAE-8E54-2BAA0C8E12B1}" type="datetimeFigureOut">
              <a:rPr lang="sl-SI" smtClean="0"/>
              <a:pPr/>
              <a:t>4.5.2020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91EE-1DF0-410E-B7A6-3AB8A3F11B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9944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5394-F1F1-4EAE-8E54-2BAA0C8E12B1}" type="datetimeFigureOut">
              <a:rPr lang="sl-SI" smtClean="0"/>
              <a:pPr/>
              <a:t>4.5.2020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91EE-1DF0-410E-B7A6-3AB8A3F11B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458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5394-F1F1-4EAE-8E54-2BAA0C8E12B1}" type="datetimeFigureOut">
              <a:rPr lang="sl-SI" smtClean="0"/>
              <a:pPr/>
              <a:t>4.5.2020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91EE-1DF0-410E-B7A6-3AB8A3F11B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6926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A5394-F1F1-4EAE-8E54-2BAA0C8E12B1}" type="datetimeFigureOut">
              <a:rPr lang="sl-SI" smtClean="0"/>
              <a:pPr/>
              <a:t>4.5.2020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291EE-1DF0-410E-B7A6-3AB8A3F11B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440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idx="4294967295"/>
          </p:nvPr>
        </p:nvSpPr>
        <p:spPr>
          <a:xfrm>
            <a:off x="899592" y="1628800"/>
            <a:ext cx="7776864" cy="2736303"/>
          </a:xfrm>
        </p:spPr>
        <p:txBody>
          <a:bodyPr>
            <a:noAutofit/>
          </a:bodyPr>
          <a:lstStyle/>
          <a:p>
            <a:r>
              <a:rPr lang="sl-SI" sz="80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DELITEV AZIJE</a:t>
            </a:r>
            <a:endParaRPr lang="sl-SI" sz="80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827584" y="458112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Uporabi Atlas: Azija – države.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452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9" y="2564904"/>
            <a:ext cx="1339911" cy="28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52728" cy="648072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SREDNJA AZIJA</a:t>
            </a:r>
            <a:endParaRPr lang="sl-SI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91032" y="836712"/>
            <a:ext cx="8385423" cy="151216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Puščave in polpuščave</a:t>
            </a:r>
          </a:p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Namakalno poljedelstvo ob rekah, drugod pašna živinoreja</a:t>
            </a:r>
          </a:p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Aralsko jezero</a:t>
            </a: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360688" y="6112294"/>
            <a:ext cx="824006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</a:rPr>
              <a:t>Pojasni vzroke in posledice krčenja Aralskega jezera.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 flipH="1">
            <a:off x="370677" y="5478792"/>
            <a:ext cx="574863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</a:rPr>
              <a:t>Aralsko jezero leta 1977, 1989, 2006, 2014 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64904"/>
            <a:ext cx="1393108" cy="285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64904"/>
            <a:ext cx="1392729" cy="28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740725" cy="28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9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4294967295"/>
          </p:nvPr>
        </p:nvSpPr>
        <p:spPr>
          <a:xfrm>
            <a:off x="683568" y="188640"/>
            <a:ext cx="7560840" cy="93610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Posamezne geografske enote </a:t>
            </a:r>
          </a:p>
          <a:p>
            <a:pPr marL="0" indent="0" algn="ctr">
              <a:buNone/>
            </a:pP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povezujejo naravne in družbene značilnosti.</a:t>
            </a:r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673874" y="6235817"/>
            <a:ext cx="5698326" cy="4635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Del katere geografske enote je Kitajska?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48" y="1156280"/>
            <a:ext cx="7351860" cy="49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90873"/>
            <a:ext cx="4553480" cy="233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7" y="2708920"/>
            <a:ext cx="3434160" cy="242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52728" cy="648072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SEVERNA AZIJA</a:t>
            </a:r>
            <a:endParaRPr lang="sl-SI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91032" y="836712"/>
            <a:ext cx="8647143" cy="151216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R</a:t>
            </a: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edka poselitev</a:t>
            </a:r>
          </a:p>
          <a:p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Z</a:t>
            </a: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aradi nizkih temperatur velik del neprimeren za kmetijstvo</a:t>
            </a:r>
          </a:p>
          <a:p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B</a:t>
            </a: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ogata rudna nahajališča</a:t>
            </a: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357777" y="4756055"/>
            <a:ext cx="151279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Črpanje nafte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5868144" y="4656908"/>
            <a:ext cx="306152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Tajga in </a:t>
            </a:r>
            <a:r>
              <a:rPr lang="sl-SI" dirty="0" err="1" smtClean="0">
                <a:solidFill>
                  <a:schemeClr val="accent6">
                    <a:lumMod val="50000"/>
                  </a:schemeClr>
                </a:solidFill>
              </a:rPr>
              <a:t>transsibirska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 železnica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Ograda vsebine 2"/>
          <p:cNvSpPr txBox="1">
            <a:spLocks/>
          </p:cNvSpPr>
          <p:nvPr/>
        </p:nvSpPr>
        <p:spPr>
          <a:xfrm>
            <a:off x="378218" y="5445224"/>
            <a:ext cx="8647143" cy="936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Pojasni pojem tajga.</a:t>
            </a:r>
          </a:p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Katera rudna nahajališča in energijski viri so v Severni Aziji? </a:t>
            </a: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72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60" y="3093473"/>
            <a:ext cx="3886352" cy="209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4008951" cy="211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1262902" y="404664"/>
            <a:ext cx="6552728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V</a:t>
            </a:r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ZHODNA AZIJA</a:t>
            </a:r>
            <a:endParaRPr lang="sl-SI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Ograda vsebine 2"/>
          <p:cNvSpPr txBox="1">
            <a:spLocks/>
          </p:cNvSpPr>
          <p:nvPr/>
        </p:nvSpPr>
        <p:spPr>
          <a:xfrm>
            <a:off x="539552" y="1196753"/>
            <a:ext cx="8136903" cy="15841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V</a:t>
            </a: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elike razlike med vzhodom in zahodom</a:t>
            </a:r>
          </a:p>
          <a:p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Z</a:t>
            </a: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elo pomembna industrija, izjema Mongolija</a:t>
            </a:r>
          </a:p>
          <a:p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H</a:t>
            </a: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iter gospodarski razvoj Japonske po drugi svetovni vojni in Kitajske v zadnjih desetletjih</a:t>
            </a: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4754963" y="3093473"/>
            <a:ext cx="187220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Tokio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539552" y="3081095"/>
            <a:ext cx="113544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Peking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Ograda vsebine 2"/>
          <p:cNvSpPr txBox="1">
            <a:spLocks/>
          </p:cNvSpPr>
          <p:nvPr/>
        </p:nvSpPr>
        <p:spPr>
          <a:xfrm>
            <a:off x="566844" y="5445224"/>
            <a:ext cx="8109611" cy="936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sl-SI" sz="2400" dirty="0">
                <a:solidFill>
                  <a:schemeClr val="accent6">
                    <a:lumMod val="50000"/>
                  </a:schemeClr>
                </a:solidFill>
              </a:rPr>
              <a:t>Na kateri reki je zgrajena največja hidroelektrarna na svetu?</a:t>
            </a:r>
          </a:p>
          <a:p>
            <a:pPr marL="285750" indent="-285750"/>
            <a:r>
              <a:rPr lang="sl-SI" sz="2400" dirty="0">
                <a:solidFill>
                  <a:schemeClr val="accent6">
                    <a:lumMod val="50000"/>
                  </a:schemeClr>
                </a:solidFill>
              </a:rPr>
              <a:t>Zakaj </a:t>
            </a: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</a:rPr>
              <a:t>se </a:t>
            </a:r>
            <a:r>
              <a:rPr lang="sl-SI" sz="2400" dirty="0">
                <a:solidFill>
                  <a:schemeClr val="accent6">
                    <a:lumMod val="50000"/>
                  </a:schemeClr>
                </a:solidFill>
              </a:rPr>
              <a:t>na Kitajskem potreba po energiji zelo hitro </a:t>
            </a: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</a:rPr>
              <a:t>povečuje?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0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44" y="2210658"/>
            <a:ext cx="3069052" cy="30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29" y="2181492"/>
            <a:ext cx="3347434" cy="319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1262902" y="404664"/>
            <a:ext cx="6552728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Potresi in cunamiji</a:t>
            </a:r>
            <a:endParaRPr lang="sl-SI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Ograda vsebine 2"/>
          <p:cNvSpPr txBox="1">
            <a:spLocks/>
          </p:cNvSpPr>
          <p:nvPr/>
        </p:nvSpPr>
        <p:spPr>
          <a:xfrm>
            <a:off x="539552" y="1196753"/>
            <a:ext cx="8136903" cy="936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Potresi so posledica premikov litosferskih plošč. </a:t>
            </a:r>
          </a:p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Cunami povzroči  močan potres na morskem dnu.</a:t>
            </a: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5652120" y="2348880"/>
            <a:ext cx="33474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Posledice cunamija na Japonskem leta 2011 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3068171" y="4366086"/>
            <a:ext cx="113544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Potres v Nepalu leta 2014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Ograda vsebine 2"/>
          <p:cNvSpPr txBox="1">
            <a:spLocks/>
          </p:cNvSpPr>
          <p:nvPr/>
        </p:nvSpPr>
        <p:spPr>
          <a:xfrm>
            <a:off x="566844" y="5445224"/>
            <a:ext cx="8109611" cy="936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</a:rPr>
              <a:t>Kako lahko omilimo posledice potresov?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/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</a:rPr>
              <a:t>Kako lahko zmanjšamo število žrtev v primeru cunamija?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3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52728" cy="648072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JUGOVZHODNA AZIJA</a:t>
            </a:r>
            <a:endParaRPr lang="sl-SI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91032" y="836711"/>
            <a:ext cx="8385423" cy="219743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sl-SI" sz="2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M</a:t>
            </a:r>
            <a:r>
              <a:rPr lang="sl-SI" sz="2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očno razčlenjena</a:t>
            </a:r>
          </a:p>
          <a:p>
            <a:r>
              <a:rPr lang="sl-SI" sz="2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M</a:t>
            </a:r>
            <a:r>
              <a:rPr lang="sl-SI" sz="2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onsuni in lega v vročem toplotnem pasu</a:t>
            </a:r>
          </a:p>
          <a:p>
            <a:r>
              <a:rPr lang="sl-SI" sz="2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M</a:t>
            </a:r>
            <a:r>
              <a:rPr lang="sl-SI" sz="2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nožični turizem</a:t>
            </a:r>
          </a:p>
          <a:p>
            <a:r>
              <a:rPr lang="sl-SI" sz="2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V</a:t>
            </a:r>
            <a:r>
              <a:rPr lang="sl-SI" sz="2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elik pomen rek</a:t>
            </a:r>
          </a:p>
          <a:p>
            <a:r>
              <a:rPr lang="sl-SI" sz="2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H</a:t>
            </a:r>
            <a:r>
              <a:rPr lang="sl-SI" sz="2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iter razvoj industrije</a:t>
            </a: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17" y="3155923"/>
            <a:ext cx="4024511" cy="206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grada vsebine 2"/>
          <p:cNvSpPr txBox="1">
            <a:spLocks/>
          </p:cNvSpPr>
          <p:nvPr/>
        </p:nvSpPr>
        <p:spPr>
          <a:xfrm>
            <a:off x="283096" y="5302086"/>
            <a:ext cx="8385423" cy="12232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Pojasni vpliv množičnega turizma na pokrajino in življenje ljudi.</a:t>
            </a:r>
          </a:p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Katere so pozitivne in katere negativne posledice hitre industrializacije?</a:t>
            </a: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65063"/>
            <a:ext cx="3830991" cy="205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3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246" y="2770417"/>
            <a:ext cx="3424094" cy="214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52728" cy="648072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MONSUNI, POPLAVE, TAJFUNI</a:t>
            </a:r>
            <a:endParaRPr lang="sl-SI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43923" y="836712"/>
            <a:ext cx="8598540" cy="172819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Monsuni  </a:t>
            </a: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̶</a:t>
            </a: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 monsunsko podnebje</a:t>
            </a:r>
          </a:p>
          <a:p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oplave pogoste v času poletnega monsuna</a:t>
            </a:r>
          </a:p>
          <a:p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T</a:t>
            </a: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ajfuni ali tropski viharji</a:t>
            </a: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5674529" y="2770417"/>
            <a:ext cx="326793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Posledice tajfuna </a:t>
            </a:r>
            <a:r>
              <a:rPr lang="sl-SI" dirty="0" err="1" smtClean="0"/>
              <a:t>Haiyan</a:t>
            </a:r>
            <a:r>
              <a:rPr lang="sl-SI" dirty="0" smtClean="0"/>
              <a:t>, 2013 </a:t>
            </a:r>
            <a:endParaRPr lang="sl-SI" dirty="0"/>
          </a:p>
        </p:txBody>
      </p:sp>
      <p:sp>
        <p:nvSpPr>
          <p:cNvPr id="9" name="Ograda vsebine 2"/>
          <p:cNvSpPr txBox="1">
            <a:spLocks/>
          </p:cNvSpPr>
          <p:nvPr/>
        </p:nvSpPr>
        <p:spPr>
          <a:xfrm>
            <a:off x="373504" y="5805264"/>
            <a:ext cx="8568959" cy="8640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S pomočjo zemljevida pojasni, zakaj so v Bangladešu pogosto poplave.</a:t>
            </a: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Ograda vsebine 2"/>
          <p:cNvSpPr txBox="1">
            <a:spLocks/>
          </p:cNvSpPr>
          <p:nvPr/>
        </p:nvSpPr>
        <p:spPr>
          <a:xfrm>
            <a:off x="343920" y="2741401"/>
            <a:ext cx="4192711" cy="7966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Kaj je značilno za monsunsko podnebje?</a:t>
            </a: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23" y="3609613"/>
            <a:ext cx="2427877" cy="164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18563"/>
            <a:ext cx="2439046" cy="162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18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8" y="2620992"/>
            <a:ext cx="3911106" cy="210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81" y="4094146"/>
            <a:ext cx="4139952" cy="240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52728" cy="648072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JUŽNA AZIJA</a:t>
            </a:r>
            <a:endParaRPr lang="sl-SI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91032" y="836712"/>
            <a:ext cx="8385423" cy="151216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Prevladuje monsunsko podnebje</a:t>
            </a:r>
          </a:p>
          <a:p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V</a:t>
            </a: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elik del prebivalstva se preživlja s kmetijstvom</a:t>
            </a:r>
          </a:p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Prenaseljenost in hitro naraščanje prebivalstva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251273" y="2622109"/>
            <a:ext cx="193890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New </a:t>
            </a:r>
            <a:r>
              <a:rPr lang="sl-SI" dirty="0" err="1" smtClean="0">
                <a:solidFill>
                  <a:schemeClr val="accent6">
                    <a:lumMod val="50000"/>
                  </a:schemeClr>
                </a:solidFill>
              </a:rPr>
              <a:t>Delhu</a:t>
            </a:r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, Indija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4569381" y="6144331"/>
            <a:ext cx="187482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Daka, Bangladeš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251273" y="4924261"/>
            <a:ext cx="3923661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</a:rPr>
              <a:t>S katerimi problemi se zaradi </a:t>
            </a:r>
            <a:r>
              <a:rPr lang="sl-SI" sz="2400" dirty="0">
                <a:solidFill>
                  <a:schemeClr val="accent6">
                    <a:lumMod val="50000"/>
                  </a:schemeClr>
                </a:solidFill>
              </a:rPr>
              <a:t>hitrega naraščanja števila prebivalcev </a:t>
            </a: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</a:rPr>
              <a:t>srečujejo države? 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Ograda vsebine 2"/>
          <p:cNvSpPr txBox="1">
            <a:spLocks/>
          </p:cNvSpPr>
          <p:nvPr/>
        </p:nvSpPr>
        <p:spPr>
          <a:xfrm>
            <a:off x="4516622" y="2622109"/>
            <a:ext cx="4192711" cy="11669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Katera izmed držav Južne Azije je gospodarsko najbolj razvita?</a:t>
            </a: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sl-SI" sz="2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28" y="2543683"/>
            <a:ext cx="4546848" cy="24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52728" cy="648072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JUGOZAHODNA AZIJA</a:t>
            </a:r>
            <a:endParaRPr lang="sl-SI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91032" y="836711"/>
            <a:ext cx="8601448" cy="155881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Na severu gorstva, na jugu puščave</a:t>
            </a:r>
          </a:p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Redka poselitev</a:t>
            </a:r>
          </a:p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Bogata nahajališča nafte in zemeljskega plina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305328" y="5001296"/>
            <a:ext cx="4546848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</a:rPr>
              <a:t>Na fotografiji je mesto, katerega deli so na dveh celinah. Poimenuj ga.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 flipH="1">
            <a:off x="5007610" y="2852936"/>
            <a:ext cx="388487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</a:rPr>
              <a:t>Kje so največja nahajališča nafte in zemeljskega plina?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 flipH="1">
            <a:off x="5007610" y="4030343"/>
            <a:ext cx="388487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6">
                    <a:lumMod val="50000"/>
                  </a:schemeClr>
                </a:solidFill>
              </a:rPr>
              <a:t>Leta 2015 je bila Evropa cilj številnih beguncev iz Jugozahodne Azije. Pojasni, zakaj?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3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373</Words>
  <Application>Microsoft Office PowerPoint</Application>
  <PresentationFormat>Diaprojekcija na zaslonu (4:3)</PresentationFormat>
  <Paragraphs>70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Calibri</vt:lpstr>
      <vt:lpstr>Comic Sans MS</vt:lpstr>
      <vt:lpstr>Officeova tema</vt:lpstr>
      <vt:lpstr>DELITEV AZIJE</vt:lpstr>
      <vt:lpstr>PowerPointova predstavitev</vt:lpstr>
      <vt:lpstr>SEVERNA AZIJA</vt:lpstr>
      <vt:lpstr>PowerPointova predstavitev</vt:lpstr>
      <vt:lpstr>PowerPointova predstavitev</vt:lpstr>
      <vt:lpstr>JUGOVZHODNA AZIJA</vt:lpstr>
      <vt:lpstr>MONSUNI, POPLAVE, TAJFUNI</vt:lpstr>
      <vt:lpstr>JUŽNA AZIJA</vt:lpstr>
      <vt:lpstr>JUGOZAHODNA AZIJA</vt:lpstr>
      <vt:lpstr>SREDNJA AZIJA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JUGOVZHODNA IN JUŽNA AZIJA – države pod močnim vplivom monsunov</dc:title>
  <dc:creator>Irena Pesan Zlodej</dc:creator>
  <cp:lastModifiedBy>Tomi</cp:lastModifiedBy>
  <cp:revision>39</cp:revision>
  <dcterms:created xsi:type="dcterms:W3CDTF">2015-08-05T18:22:02Z</dcterms:created>
  <dcterms:modified xsi:type="dcterms:W3CDTF">2020-05-04T11:08:31Z</dcterms:modified>
</cp:coreProperties>
</file>